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5" r:id="rId10"/>
    <p:sldId id="294" r:id="rId11"/>
    <p:sldId id="265" r:id="rId12"/>
    <p:sldId id="266" r:id="rId13"/>
    <p:sldId id="297" r:id="rId14"/>
    <p:sldId id="267" r:id="rId15"/>
    <p:sldId id="268" r:id="rId16"/>
    <p:sldId id="269" r:id="rId17"/>
    <p:sldId id="298" r:id="rId18"/>
    <p:sldId id="270" r:id="rId19"/>
    <p:sldId id="271" r:id="rId20"/>
    <p:sldId id="299" r:id="rId21"/>
    <p:sldId id="272" r:id="rId22"/>
    <p:sldId id="273" r:id="rId23"/>
    <p:sldId id="274" r:id="rId24"/>
    <p:sldId id="275" r:id="rId25"/>
    <p:sldId id="302" r:id="rId26"/>
    <p:sldId id="276" r:id="rId27"/>
    <p:sldId id="277" r:id="rId28"/>
    <p:sldId id="301" r:id="rId29"/>
    <p:sldId id="296" r:id="rId30"/>
    <p:sldId id="280" r:id="rId31"/>
    <p:sldId id="303" r:id="rId32"/>
    <p:sldId id="284" r:id="rId33"/>
    <p:sldId id="285" r:id="rId34"/>
    <p:sldId id="304" r:id="rId35"/>
    <p:sldId id="286" r:id="rId36"/>
    <p:sldId id="288" r:id="rId3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Rg"/>
        <a:ea typeface="Proxima Nova Rg"/>
        <a:cs typeface="Proxima Nova Rg"/>
        <a:sym typeface="Proxima Nova Rg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F"/>
          </a:solidFill>
        </a:fill>
      </a:tcStyle>
    </a:wholeTbl>
    <a:band2H>
      <a:tcTxStyle/>
      <a:tcStyle>
        <a:tcBdr/>
        <a:fill>
          <a:solidFill>
            <a:srgbClr val="E7EAE8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7CA"/>
          </a:solidFill>
        </a:fill>
      </a:tcStyle>
    </a:wholeTbl>
    <a:band2H>
      <a:tcTxStyle/>
      <a:tcStyle>
        <a:tcBdr/>
        <a:fill>
          <a:solidFill>
            <a:srgbClr val="ECF3E6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8"/>
          </a:solidFill>
        </a:fill>
      </a:tcStyle>
    </a:wholeTbl>
    <a:band2H>
      <a:tcTxStyle/>
      <a:tcStyle>
        <a:tcBdr/>
        <a:fill>
          <a:solidFill>
            <a:srgbClr val="ECECED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roxima Nova Rg"/>
          <a:ea typeface="Proxima Nova Rg"/>
          <a:cs typeface="Proxima Nova Rg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81" autoAdjust="0"/>
  </p:normalViewPr>
  <p:slideViewPr>
    <p:cSldViewPr snapToGrid="0">
      <p:cViewPr varScale="1">
        <p:scale>
          <a:sx n="82" d="100"/>
          <a:sy n="82" d="100"/>
        </p:scale>
        <p:origin x="1478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9" name="Shape 7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8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8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3225" y="1645668"/>
            <a:ext cx="2464337" cy="473561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403225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2269" y="1645670"/>
            <a:ext cx="1863001" cy="473608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342900">
              <a:buClrTx/>
              <a:buSzTx/>
              <a:buFontTx/>
              <a:buNone/>
            </a:lvl2pPr>
            <a:lvl3pPr marL="0" indent="685800">
              <a:buClrTx/>
              <a:buSzTx/>
              <a:buFontTx/>
              <a:buNone/>
            </a:lvl3pPr>
            <a:lvl4pPr marL="0" indent="1028700">
              <a:buClrTx/>
              <a:buSzTx/>
              <a:buFontTx/>
              <a:buNone/>
            </a:lvl4pPr>
            <a:lvl5pPr marL="0" indent="13716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2270" y="1645668"/>
            <a:ext cx="3734834" cy="473561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7" indent="-357187">
              <a:buClr>
                <a:schemeClr val="accent1"/>
              </a:buClr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3734834" cy="7685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40" name="Image"/>
          <p:cNvSpPr>
            <a:spLocks noGrp="1"/>
          </p:cNvSpPr>
          <p:nvPr>
            <p:ph type="pic" idx="13"/>
          </p:nvPr>
        </p:nvSpPr>
        <p:spPr>
          <a:xfrm>
            <a:off x="4572000" y="1"/>
            <a:ext cx="4572000" cy="64661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mage"/>
          <p:cNvSpPr>
            <a:spLocks noGrp="1"/>
          </p:cNvSpPr>
          <p:nvPr>
            <p:ph type="pic" idx="13"/>
          </p:nvPr>
        </p:nvSpPr>
        <p:spPr>
          <a:xfrm>
            <a:off x="0" y="-2"/>
            <a:ext cx="4572000" cy="648188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26031" y="1652489"/>
            <a:ext cx="3734833" cy="47356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defRPr sz="2000"/>
            </a:lvl1pPr>
            <a:lvl2pPr marL="685800" indent="-342900">
              <a:buClr>
                <a:schemeClr val="accent1"/>
              </a:buClr>
              <a:defRPr sz="2000"/>
            </a:lvl2pPr>
            <a:lvl3pPr marL="1003300" indent="-317500">
              <a:buClr>
                <a:schemeClr val="accent1"/>
              </a:buClr>
              <a:defRPr sz="2000"/>
            </a:lvl3pPr>
            <a:lvl4pPr marL="1385887" indent="-357187">
              <a:buClr>
                <a:schemeClr val="accent1"/>
              </a:buClr>
              <a:defRPr sz="2000"/>
            </a:lvl4pPr>
            <a:lvl5pPr marL="1728787" indent="-357187">
              <a:buClr>
                <a:schemeClr val="accent1"/>
              </a:buClr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xfrm>
            <a:off x="4926031" y="476719"/>
            <a:ext cx="3458029" cy="7685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with Pictur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2270" y="1645670"/>
            <a:ext cx="8339451" cy="158075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800"/>
            </a:lvl1pPr>
            <a:lvl2pPr marL="0" indent="342900">
              <a:buClrTx/>
              <a:buSzTx/>
              <a:buFontTx/>
              <a:buNone/>
              <a:defRPr sz="2800"/>
            </a:lvl2pPr>
            <a:lvl3pPr marL="0" indent="685800">
              <a:buClrTx/>
              <a:buSzTx/>
              <a:buFontTx/>
              <a:buNone/>
              <a:defRPr sz="2800"/>
            </a:lvl3pPr>
            <a:lvl4pPr marL="0" indent="1028700">
              <a:buClrTx/>
              <a:buSzTx/>
              <a:buFontTx/>
              <a:buNone/>
              <a:defRPr sz="2800"/>
            </a:lvl4pPr>
            <a:lvl5pPr marL="0" indent="1371600"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0" name="Image"/>
          <p:cNvSpPr>
            <a:spLocks noGrp="1"/>
          </p:cNvSpPr>
          <p:nvPr>
            <p:ph type="pic" idx="13"/>
          </p:nvPr>
        </p:nvSpPr>
        <p:spPr>
          <a:xfrm>
            <a:off x="0" y="3429001"/>
            <a:ext cx="9144000" cy="30371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71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578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1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2.png" descr="image2.png"/>
          <p:cNvPicPr>
            <a:picLocks noChangeAspect="1"/>
          </p:cNvPicPr>
          <p:nvPr/>
        </p:nvPicPr>
        <p:blipFill>
          <a:blip r:embed="rId3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758823" y="2553419"/>
            <a:ext cx="6765926" cy="168721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B207">
              <a:alpha val="8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762000" y="1830598"/>
            <a:ext cx="6762750" cy="24112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B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402269" y="476719"/>
            <a:ext cx="7031993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4" name="Image"/>
          <p:cNvSpPr>
            <a:spLocks noGrp="1"/>
          </p:cNvSpPr>
          <p:nvPr>
            <p:ph type="pic" sz="quarter" idx="13"/>
          </p:nvPr>
        </p:nvSpPr>
        <p:spPr>
          <a:xfrm>
            <a:off x="402270" y="1976910"/>
            <a:ext cx="2701734" cy="36356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74945" y="2506678"/>
            <a:ext cx="4159317" cy="33902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Rectangle"/>
          <p:cNvSpPr>
            <a:spLocks noGrp="1"/>
          </p:cNvSpPr>
          <p:nvPr>
            <p:ph type="body" sz="quarter" idx="14"/>
          </p:nvPr>
        </p:nvSpPr>
        <p:spPr>
          <a:xfrm>
            <a:off x="3274945" y="2904792"/>
            <a:ext cx="4159317" cy="285437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07" name="Rectangle"/>
          <p:cNvSpPr>
            <a:spLocks noGrp="1"/>
          </p:cNvSpPr>
          <p:nvPr>
            <p:ph type="body" sz="quarter" idx="15"/>
          </p:nvPr>
        </p:nvSpPr>
        <p:spPr>
          <a:xfrm>
            <a:off x="3274945" y="3350676"/>
            <a:ext cx="4159317" cy="226192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08" name="Line"/>
          <p:cNvSpPr/>
          <p:nvPr/>
        </p:nvSpPr>
        <p:spPr>
          <a:xfrm flipH="1">
            <a:off x="3274947" y="238507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0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1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13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Team - 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72380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1" name="Image"/>
          <p:cNvSpPr>
            <a:spLocks noGrp="1"/>
          </p:cNvSpPr>
          <p:nvPr>
            <p:ph type="pic" sz="quarter" idx="13"/>
          </p:nvPr>
        </p:nvSpPr>
        <p:spPr>
          <a:xfrm>
            <a:off x="1952270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17921" y="4099995"/>
            <a:ext cx="3281973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Rectangle"/>
          <p:cNvSpPr>
            <a:spLocks noGrp="1"/>
          </p:cNvSpPr>
          <p:nvPr>
            <p:ph type="body" sz="quarter" idx="14"/>
          </p:nvPr>
        </p:nvSpPr>
        <p:spPr>
          <a:xfrm>
            <a:off x="1017920" y="4498107"/>
            <a:ext cx="3281974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24" name="Rectangle"/>
          <p:cNvSpPr>
            <a:spLocks noGrp="1"/>
          </p:cNvSpPr>
          <p:nvPr>
            <p:ph type="body" sz="quarter" idx="15"/>
          </p:nvPr>
        </p:nvSpPr>
        <p:spPr>
          <a:xfrm>
            <a:off x="1017920" y="4943993"/>
            <a:ext cx="3281974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25" name="Line"/>
          <p:cNvSpPr/>
          <p:nvPr/>
        </p:nvSpPr>
        <p:spPr>
          <a:xfrm flipH="1">
            <a:off x="2282280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6" name="Image"/>
          <p:cNvSpPr>
            <a:spLocks noGrp="1"/>
          </p:cNvSpPr>
          <p:nvPr>
            <p:ph type="pic" sz="quarter" idx="16"/>
          </p:nvPr>
        </p:nvSpPr>
        <p:spPr>
          <a:xfrm>
            <a:off x="5778456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7"/>
          </p:nvPr>
        </p:nvSpPr>
        <p:spPr>
          <a:xfrm>
            <a:off x="4844107" y="4099995"/>
            <a:ext cx="3281973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28" name="Rectangle"/>
          <p:cNvSpPr>
            <a:spLocks noGrp="1"/>
          </p:cNvSpPr>
          <p:nvPr>
            <p:ph type="body" sz="quarter" idx="18"/>
          </p:nvPr>
        </p:nvSpPr>
        <p:spPr>
          <a:xfrm>
            <a:off x="4844107" y="4498107"/>
            <a:ext cx="328197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29" name="Rectangle"/>
          <p:cNvSpPr>
            <a:spLocks noGrp="1"/>
          </p:cNvSpPr>
          <p:nvPr>
            <p:ph type="body" sz="quarter" idx="19"/>
          </p:nvPr>
        </p:nvSpPr>
        <p:spPr>
          <a:xfrm>
            <a:off x="4844107" y="4943993"/>
            <a:ext cx="3281973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30" name="Line"/>
          <p:cNvSpPr/>
          <p:nvPr/>
        </p:nvSpPr>
        <p:spPr>
          <a:xfrm flipH="1">
            <a:off x="6108465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2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3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35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578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 descr="image2.png"/>
          <p:cNvPicPr>
            <a:picLocks noChangeAspect="1"/>
          </p:cNvPicPr>
          <p:nvPr/>
        </p:nvPicPr>
        <p:blipFill>
          <a:blip r:embed="rId3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58823" y="2553419"/>
            <a:ext cx="6765926" cy="168721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Team - 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57680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3" name="Image"/>
          <p:cNvSpPr>
            <a:spLocks noGrp="1"/>
          </p:cNvSpPr>
          <p:nvPr>
            <p:ph type="pic" sz="quarter" idx="13"/>
          </p:nvPr>
        </p:nvSpPr>
        <p:spPr>
          <a:xfrm>
            <a:off x="1206768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6102" y="4099995"/>
            <a:ext cx="2194608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Rectangle"/>
          <p:cNvSpPr>
            <a:spLocks noGrp="1"/>
          </p:cNvSpPr>
          <p:nvPr>
            <p:ph type="body" sz="quarter" idx="14"/>
          </p:nvPr>
        </p:nvSpPr>
        <p:spPr>
          <a:xfrm>
            <a:off x="816102" y="4498107"/>
            <a:ext cx="2194609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46" name="Rectangle"/>
          <p:cNvSpPr>
            <a:spLocks noGrp="1"/>
          </p:cNvSpPr>
          <p:nvPr>
            <p:ph type="body" sz="quarter" idx="15"/>
          </p:nvPr>
        </p:nvSpPr>
        <p:spPr>
          <a:xfrm>
            <a:off x="816102" y="4943993"/>
            <a:ext cx="2194609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47" name="Line"/>
          <p:cNvSpPr/>
          <p:nvPr/>
        </p:nvSpPr>
        <p:spPr>
          <a:xfrm flipH="1">
            <a:off x="1536777" y="3978395"/>
            <a:ext cx="753258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8" name="Image"/>
          <p:cNvSpPr>
            <a:spLocks noGrp="1"/>
          </p:cNvSpPr>
          <p:nvPr>
            <p:ph type="pic" sz="quarter" idx="16"/>
          </p:nvPr>
        </p:nvSpPr>
        <p:spPr>
          <a:xfrm>
            <a:off x="3874530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" name="Rectangle"/>
          <p:cNvSpPr>
            <a:spLocks noGrp="1"/>
          </p:cNvSpPr>
          <p:nvPr>
            <p:ph type="body" sz="quarter" idx="17"/>
          </p:nvPr>
        </p:nvSpPr>
        <p:spPr>
          <a:xfrm>
            <a:off x="3483864" y="4099995"/>
            <a:ext cx="2194608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0" name="Rectangle"/>
          <p:cNvSpPr>
            <a:spLocks noGrp="1"/>
          </p:cNvSpPr>
          <p:nvPr>
            <p:ph type="body" sz="quarter" idx="18"/>
          </p:nvPr>
        </p:nvSpPr>
        <p:spPr>
          <a:xfrm>
            <a:off x="3483864" y="4498107"/>
            <a:ext cx="2194608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1" name="Rectangle"/>
          <p:cNvSpPr>
            <a:spLocks noGrp="1"/>
          </p:cNvSpPr>
          <p:nvPr>
            <p:ph type="body" sz="quarter" idx="19"/>
          </p:nvPr>
        </p:nvSpPr>
        <p:spPr>
          <a:xfrm>
            <a:off x="3483864" y="4943993"/>
            <a:ext cx="2194608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52" name="Line"/>
          <p:cNvSpPr/>
          <p:nvPr/>
        </p:nvSpPr>
        <p:spPr>
          <a:xfrm flipH="1">
            <a:off x="4204539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3" name="Image"/>
          <p:cNvSpPr>
            <a:spLocks noGrp="1"/>
          </p:cNvSpPr>
          <p:nvPr>
            <p:ph type="pic" sz="quarter" idx="20"/>
          </p:nvPr>
        </p:nvSpPr>
        <p:spPr>
          <a:xfrm>
            <a:off x="6556009" y="1861259"/>
            <a:ext cx="1413273" cy="19018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4" name="Rectangle"/>
          <p:cNvSpPr>
            <a:spLocks noGrp="1"/>
          </p:cNvSpPr>
          <p:nvPr>
            <p:ph type="body" sz="quarter" idx="21"/>
          </p:nvPr>
        </p:nvSpPr>
        <p:spPr>
          <a:xfrm>
            <a:off x="6165343" y="4099995"/>
            <a:ext cx="2194608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5" name="Rectangle"/>
          <p:cNvSpPr>
            <a:spLocks noGrp="1"/>
          </p:cNvSpPr>
          <p:nvPr>
            <p:ph type="body" sz="quarter" idx="22"/>
          </p:nvPr>
        </p:nvSpPr>
        <p:spPr>
          <a:xfrm>
            <a:off x="6165343" y="4498107"/>
            <a:ext cx="2194608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56" name="Rectangle"/>
          <p:cNvSpPr>
            <a:spLocks noGrp="1"/>
          </p:cNvSpPr>
          <p:nvPr>
            <p:ph type="body" sz="quarter" idx="23"/>
          </p:nvPr>
        </p:nvSpPr>
        <p:spPr>
          <a:xfrm>
            <a:off x="6165343" y="4943993"/>
            <a:ext cx="2194608" cy="11022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57" name="Line"/>
          <p:cNvSpPr/>
          <p:nvPr/>
        </p:nvSpPr>
        <p:spPr>
          <a:xfrm flipH="1">
            <a:off x="6886017" y="39783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9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62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et the Team - 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0" name="Image"/>
          <p:cNvSpPr>
            <a:spLocks noGrp="1"/>
          </p:cNvSpPr>
          <p:nvPr>
            <p:ph type="pic" sz="quarter" idx="13"/>
          </p:nvPr>
        </p:nvSpPr>
        <p:spPr>
          <a:xfrm>
            <a:off x="403621" y="1808074"/>
            <a:ext cx="1376993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3621" y="3856239"/>
            <a:ext cx="1376993" cy="3390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Rectangle"/>
          <p:cNvSpPr>
            <a:spLocks noGrp="1"/>
          </p:cNvSpPr>
          <p:nvPr>
            <p:ph type="body" sz="quarter" idx="14"/>
          </p:nvPr>
        </p:nvSpPr>
        <p:spPr>
          <a:xfrm>
            <a:off x="403621" y="4254351"/>
            <a:ext cx="137699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73" name="Rectangle"/>
          <p:cNvSpPr>
            <a:spLocks noGrp="1"/>
          </p:cNvSpPr>
          <p:nvPr>
            <p:ph type="body" sz="quarter" idx="15"/>
          </p:nvPr>
        </p:nvSpPr>
        <p:spPr>
          <a:xfrm>
            <a:off x="403621" y="4700237"/>
            <a:ext cx="1376993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74" name="Line"/>
          <p:cNvSpPr/>
          <p:nvPr/>
        </p:nvSpPr>
        <p:spPr>
          <a:xfrm flipH="1">
            <a:off x="715491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5" name="Image"/>
          <p:cNvSpPr>
            <a:spLocks noGrp="1"/>
          </p:cNvSpPr>
          <p:nvPr>
            <p:ph type="pic" sz="quarter" idx="16"/>
          </p:nvPr>
        </p:nvSpPr>
        <p:spPr>
          <a:xfrm>
            <a:off x="2144455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6" name="Rectangle"/>
          <p:cNvSpPr>
            <a:spLocks noGrp="1"/>
          </p:cNvSpPr>
          <p:nvPr>
            <p:ph type="body" sz="quarter" idx="17"/>
          </p:nvPr>
        </p:nvSpPr>
        <p:spPr>
          <a:xfrm>
            <a:off x="2143562" y="3856239"/>
            <a:ext cx="1376993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77" name="Rectangle"/>
          <p:cNvSpPr>
            <a:spLocks noGrp="1"/>
          </p:cNvSpPr>
          <p:nvPr>
            <p:ph type="body" sz="quarter" idx="18"/>
          </p:nvPr>
        </p:nvSpPr>
        <p:spPr>
          <a:xfrm>
            <a:off x="2143562" y="4254351"/>
            <a:ext cx="1376993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78" name="Rectangle"/>
          <p:cNvSpPr>
            <a:spLocks noGrp="1"/>
          </p:cNvSpPr>
          <p:nvPr>
            <p:ph type="body" sz="quarter" idx="19"/>
          </p:nvPr>
        </p:nvSpPr>
        <p:spPr>
          <a:xfrm>
            <a:off x="2143562" y="4700237"/>
            <a:ext cx="1376993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79" name="Line"/>
          <p:cNvSpPr/>
          <p:nvPr/>
        </p:nvSpPr>
        <p:spPr>
          <a:xfrm flipH="1">
            <a:off x="2455430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0" name="Image"/>
          <p:cNvSpPr>
            <a:spLocks noGrp="1"/>
          </p:cNvSpPr>
          <p:nvPr>
            <p:ph type="pic" sz="quarter" idx="20"/>
          </p:nvPr>
        </p:nvSpPr>
        <p:spPr>
          <a:xfrm>
            <a:off x="3885289" y="1808074"/>
            <a:ext cx="1376993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1" name="Rectangle"/>
          <p:cNvSpPr>
            <a:spLocks noGrp="1"/>
          </p:cNvSpPr>
          <p:nvPr>
            <p:ph type="body" sz="quarter" idx="21"/>
          </p:nvPr>
        </p:nvSpPr>
        <p:spPr>
          <a:xfrm>
            <a:off x="3883504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2" name="Rectangle"/>
          <p:cNvSpPr>
            <a:spLocks noGrp="1"/>
          </p:cNvSpPr>
          <p:nvPr>
            <p:ph type="body" sz="quarter" idx="22"/>
          </p:nvPr>
        </p:nvSpPr>
        <p:spPr>
          <a:xfrm>
            <a:off x="3883504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3" name="Rectangle"/>
          <p:cNvSpPr>
            <a:spLocks noGrp="1"/>
          </p:cNvSpPr>
          <p:nvPr>
            <p:ph type="body" sz="quarter" idx="23"/>
          </p:nvPr>
        </p:nvSpPr>
        <p:spPr>
          <a:xfrm>
            <a:off x="3883504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84" name="Line"/>
          <p:cNvSpPr/>
          <p:nvPr/>
        </p:nvSpPr>
        <p:spPr>
          <a:xfrm flipH="1">
            <a:off x="4195371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Image"/>
          <p:cNvSpPr>
            <a:spLocks noGrp="1"/>
          </p:cNvSpPr>
          <p:nvPr>
            <p:ph type="pic" sz="quarter" idx="24"/>
          </p:nvPr>
        </p:nvSpPr>
        <p:spPr>
          <a:xfrm>
            <a:off x="5626124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6" name="Rectangle"/>
          <p:cNvSpPr>
            <a:spLocks noGrp="1"/>
          </p:cNvSpPr>
          <p:nvPr>
            <p:ph type="body" sz="quarter" idx="25"/>
          </p:nvPr>
        </p:nvSpPr>
        <p:spPr>
          <a:xfrm>
            <a:off x="5626124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7" name="Rectangle"/>
          <p:cNvSpPr>
            <a:spLocks noGrp="1"/>
          </p:cNvSpPr>
          <p:nvPr>
            <p:ph type="body" sz="quarter" idx="26"/>
          </p:nvPr>
        </p:nvSpPr>
        <p:spPr>
          <a:xfrm>
            <a:off x="5626124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88" name="Rectangle"/>
          <p:cNvSpPr>
            <a:spLocks noGrp="1"/>
          </p:cNvSpPr>
          <p:nvPr>
            <p:ph type="body" sz="quarter" idx="27"/>
          </p:nvPr>
        </p:nvSpPr>
        <p:spPr>
          <a:xfrm>
            <a:off x="5626124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89" name="Line"/>
          <p:cNvSpPr/>
          <p:nvPr/>
        </p:nvSpPr>
        <p:spPr>
          <a:xfrm flipH="1">
            <a:off x="5937992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0" name="Image"/>
          <p:cNvSpPr>
            <a:spLocks noGrp="1"/>
          </p:cNvSpPr>
          <p:nvPr>
            <p:ph type="pic" sz="quarter" idx="28"/>
          </p:nvPr>
        </p:nvSpPr>
        <p:spPr>
          <a:xfrm>
            <a:off x="7366958" y="1808074"/>
            <a:ext cx="1376992" cy="17112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1" name="Rectangle"/>
          <p:cNvSpPr>
            <a:spLocks noGrp="1"/>
          </p:cNvSpPr>
          <p:nvPr>
            <p:ph type="body" sz="quarter" idx="29"/>
          </p:nvPr>
        </p:nvSpPr>
        <p:spPr>
          <a:xfrm>
            <a:off x="7366958" y="3856239"/>
            <a:ext cx="1376992" cy="33902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4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92" name="Rectangle"/>
          <p:cNvSpPr>
            <a:spLocks noGrp="1"/>
          </p:cNvSpPr>
          <p:nvPr>
            <p:ph type="body" sz="quarter" idx="30"/>
          </p:nvPr>
        </p:nvSpPr>
        <p:spPr>
          <a:xfrm>
            <a:off x="7366958" y="4254351"/>
            <a:ext cx="1376992" cy="28543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293" name="Rectangle"/>
          <p:cNvSpPr>
            <a:spLocks noGrp="1"/>
          </p:cNvSpPr>
          <p:nvPr>
            <p:ph type="body" sz="quarter" idx="31"/>
          </p:nvPr>
        </p:nvSpPr>
        <p:spPr>
          <a:xfrm>
            <a:off x="7366958" y="4700237"/>
            <a:ext cx="1376992" cy="15667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294" name="Line"/>
          <p:cNvSpPr/>
          <p:nvPr/>
        </p:nvSpPr>
        <p:spPr>
          <a:xfrm flipH="1">
            <a:off x="7678826" y="3734639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6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299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abl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826814" y="1645670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able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65328" y="1639888"/>
            <a:ext cx="1978623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with Text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Text"/>
          <p:cNvSpPr txBox="1">
            <a:spLocks noGrp="1"/>
          </p:cNvSpPr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83388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with Text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8326" y="1639888"/>
            <a:ext cx="2900499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with Text –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>
            <a:spLocks noGrp="1"/>
          </p:cNvSpPr>
          <p:nvPr>
            <p:ph type="title"/>
          </p:nvPr>
        </p:nvSpPr>
        <p:spPr>
          <a:xfrm>
            <a:off x="399434" y="474009"/>
            <a:ext cx="7980186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65328" y="1639888"/>
            <a:ext cx="1978623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8445" y="2873929"/>
            <a:ext cx="1768699" cy="3123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Rectangle"/>
          <p:cNvSpPr>
            <a:spLocks noGrp="1"/>
          </p:cNvSpPr>
          <p:nvPr>
            <p:ph type="body" sz="quarter" idx="13"/>
          </p:nvPr>
        </p:nvSpPr>
        <p:spPr>
          <a:xfrm>
            <a:off x="2603305" y="2873929"/>
            <a:ext cx="1768701" cy="3123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63" name="Rectangle"/>
          <p:cNvSpPr>
            <a:spLocks noGrp="1"/>
          </p:cNvSpPr>
          <p:nvPr>
            <p:ph type="body" sz="quarter" idx="14"/>
          </p:nvPr>
        </p:nvSpPr>
        <p:spPr>
          <a:xfrm>
            <a:off x="4788165" y="2873929"/>
            <a:ext cx="1768701" cy="3123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64" name="Rectangle"/>
          <p:cNvSpPr>
            <a:spLocks noGrp="1"/>
          </p:cNvSpPr>
          <p:nvPr>
            <p:ph type="body" sz="quarter" idx="15"/>
          </p:nvPr>
        </p:nvSpPr>
        <p:spPr>
          <a:xfrm>
            <a:off x="6973027" y="2878138"/>
            <a:ext cx="1768702" cy="31194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65" name="Rectangle"/>
          <p:cNvSpPr>
            <a:spLocks noGrp="1"/>
          </p:cNvSpPr>
          <p:nvPr>
            <p:ph type="body" sz="quarter" idx="16"/>
          </p:nvPr>
        </p:nvSpPr>
        <p:spPr>
          <a:xfrm>
            <a:off x="418445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6" name="Rectangle"/>
          <p:cNvSpPr>
            <a:spLocks noGrp="1"/>
          </p:cNvSpPr>
          <p:nvPr>
            <p:ph type="body" sz="quarter" idx="17"/>
          </p:nvPr>
        </p:nvSpPr>
        <p:spPr>
          <a:xfrm>
            <a:off x="2599064" y="1985741"/>
            <a:ext cx="1768701" cy="6149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7" name="Rectangle"/>
          <p:cNvSpPr>
            <a:spLocks noGrp="1"/>
          </p:cNvSpPr>
          <p:nvPr>
            <p:ph type="body" sz="quarter" idx="18"/>
          </p:nvPr>
        </p:nvSpPr>
        <p:spPr>
          <a:xfrm>
            <a:off x="4779681" y="1990853"/>
            <a:ext cx="1768702" cy="60471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chemeClr val="accent4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8" name="Rectangle"/>
          <p:cNvSpPr>
            <a:spLocks noGrp="1"/>
          </p:cNvSpPr>
          <p:nvPr>
            <p:ph type="body" sz="quarter" idx="19"/>
          </p:nvPr>
        </p:nvSpPr>
        <p:spPr>
          <a:xfrm>
            <a:off x="6960299" y="1988618"/>
            <a:ext cx="1783652" cy="60694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AA966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69" name="Line"/>
          <p:cNvSpPr/>
          <p:nvPr/>
        </p:nvSpPr>
        <p:spPr>
          <a:xfrm flipH="1">
            <a:off x="2401069" y="1985740"/>
            <a:ext cx="1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Line"/>
          <p:cNvSpPr/>
          <p:nvPr/>
        </p:nvSpPr>
        <p:spPr>
          <a:xfrm>
            <a:off x="4571999" y="1985740"/>
            <a:ext cx="6726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1" name="Line"/>
          <p:cNvSpPr/>
          <p:nvPr/>
        </p:nvSpPr>
        <p:spPr>
          <a:xfrm flipH="1">
            <a:off x="6753917" y="1985740"/>
            <a:ext cx="1" cy="4011835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3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4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376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ES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6944794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96063" y="1882463"/>
            <a:ext cx="6245666" cy="7685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600"/>
            </a:lvl1pPr>
            <a:lvl2pPr marL="609600" indent="-152400">
              <a:lnSpc>
                <a:spcPct val="90000"/>
              </a:lnSpc>
              <a:buClrTx/>
              <a:buFontTx/>
              <a:defRPr sz="1600"/>
            </a:lvl2pPr>
            <a:lvl3pPr marL="1097280" indent="-182880">
              <a:lnSpc>
                <a:spcPct val="90000"/>
              </a:lnSpc>
              <a:buClrTx/>
              <a:buFontTx/>
              <a:defRPr sz="1600"/>
            </a:lvl3pPr>
            <a:lvl4pPr marL="1574800" indent="-203200">
              <a:lnSpc>
                <a:spcPct val="90000"/>
              </a:lnSpc>
              <a:buClrTx/>
              <a:buFontTx/>
              <a:defRPr sz="1600"/>
            </a:lvl4pPr>
            <a:lvl5pPr marL="2032000" indent="-203200">
              <a:lnSpc>
                <a:spcPct val="90000"/>
              </a:lnSpc>
              <a:buClrTx/>
              <a:buFontTx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Rectangle"/>
          <p:cNvSpPr>
            <a:spLocks noGrp="1"/>
          </p:cNvSpPr>
          <p:nvPr>
            <p:ph type="body" sz="quarter" idx="13"/>
          </p:nvPr>
        </p:nvSpPr>
        <p:spPr>
          <a:xfrm>
            <a:off x="418444" y="1887423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6" name="Rectangle"/>
          <p:cNvSpPr>
            <a:spLocks noGrp="1"/>
          </p:cNvSpPr>
          <p:nvPr>
            <p:ph type="body" sz="quarter" idx="14"/>
          </p:nvPr>
        </p:nvSpPr>
        <p:spPr>
          <a:xfrm>
            <a:off x="418444" y="3031842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7" name="Rectangle"/>
          <p:cNvSpPr>
            <a:spLocks noGrp="1"/>
          </p:cNvSpPr>
          <p:nvPr>
            <p:ph type="body" sz="quarter" idx="15"/>
          </p:nvPr>
        </p:nvSpPr>
        <p:spPr>
          <a:xfrm>
            <a:off x="418444" y="4176259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chemeClr val="accent4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8" name="Rectangle"/>
          <p:cNvSpPr>
            <a:spLocks noGrp="1"/>
          </p:cNvSpPr>
          <p:nvPr>
            <p:ph type="body" sz="quarter" idx="16"/>
          </p:nvPr>
        </p:nvSpPr>
        <p:spPr>
          <a:xfrm>
            <a:off x="402269" y="5320679"/>
            <a:ext cx="1824308" cy="76854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200">
                <a:solidFill>
                  <a:srgbClr val="AA966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 flipH="1" flipV="1">
            <a:off x="418445" y="2847663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0" name="Line"/>
          <p:cNvSpPr/>
          <p:nvPr/>
        </p:nvSpPr>
        <p:spPr>
          <a:xfrm flipH="1" flipV="1">
            <a:off x="418445" y="3999957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Line"/>
          <p:cNvSpPr/>
          <p:nvPr/>
        </p:nvSpPr>
        <p:spPr>
          <a:xfrm flipH="1" flipV="1">
            <a:off x="418445" y="5137380"/>
            <a:ext cx="8323285" cy="1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2" name="Rectangle"/>
          <p:cNvSpPr>
            <a:spLocks noGrp="1"/>
          </p:cNvSpPr>
          <p:nvPr>
            <p:ph type="body" sz="quarter" idx="17"/>
          </p:nvPr>
        </p:nvSpPr>
        <p:spPr>
          <a:xfrm>
            <a:off x="2496063" y="3034757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93" name="Rectangle"/>
          <p:cNvSpPr>
            <a:spLocks noGrp="1"/>
          </p:cNvSpPr>
          <p:nvPr>
            <p:ph type="body" sz="quarter" idx="18"/>
          </p:nvPr>
        </p:nvSpPr>
        <p:spPr>
          <a:xfrm>
            <a:off x="2496063" y="4179906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94" name="Rectangle"/>
          <p:cNvSpPr>
            <a:spLocks noGrp="1"/>
          </p:cNvSpPr>
          <p:nvPr>
            <p:ph type="body" sz="quarter" idx="19"/>
          </p:nvPr>
        </p:nvSpPr>
        <p:spPr>
          <a:xfrm>
            <a:off x="2496063" y="5329959"/>
            <a:ext cx="6245667" cy="7685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6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399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613317" y="1531933"/>
          <a:ext cx="8128419" cy="466976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76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26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18332"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Jan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Feb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Mar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Apr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May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Jun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Jul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Aug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Sep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Oct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Nov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>
                          <a:sym typeface="Proxima Nova Rg"/>
                        </a:rPr>
                        <a:t>Dec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429"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ym typeface="Proxima Nova Rg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402269" y="495867"/>
            <a:ext cx="7978542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2269" y="2009907"/>
            <a:ext cx="533401" cy="25673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571500" indent="-1143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051560" indent="-13716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5240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1981200" indent="-152400">
              <a:lnSpc>
                <a:spcPct val="90000"/>
              </a:lnSpc>
              <a:buClrTx/>
              <a:buFontTx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Rectangle"/>
          <p:cNvSpPr>
            <a:spLocks noGrp="1"/>
          </p:cNvSpPr>
          <p:nvPr>
            <p:ph type="body" sz="quarter" idx="13"/>
          </p:nvPr>
        </p:nvSpPr>
        <p:spPr>
          <a:xfrm>
            <a:off x="1561170" y="3057175"/>
            <a:ext cx="2932772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0" name="Rectangle"/>
          <p:cNvSpPr>
            <a:spLocks noGrp="1"/>
          </p:cNvSpPr>
          <p:nvPr>
            <p:ph type="body" sz="quarter" idx="14"/>
          </p:nvPr>
        </p:nvSpPr>
        <p:spPr>
          <a:xfrm>
            <a:off x="402269" y="2531360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1" name="Rectangle"/>
          <p:cNvSpPr>
            <a:spLocks noGrp="1"/>
          </p:cNvSpPr>
          <p:nvPr>
            <p:ph type="body" sz="quarter" idx="15"/>
          </p:nvPr>
        </p:nvSpPr>
        <p:spPr>
          <a:xfrm>
            <a:off x="3891776" y="3579402"/>
            <a:ext cx="2241395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2" name="Rectangle"/>
          <p:cNvSpPr>
            <a:spLocks noGrp="1"/>
          </p:cNvSpPr>
          <p:nvPr>
            <p:ph type="body" sz="quarter" idx="16"/>
          </p:nvPr>
        </p:nvSpPr>
        <p:spPr>
          <a:xfrm>
            <a:off x="402269" y="3052811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3" name="Rectangle"/>
          <p:cNvSpPr>
            <a:spLocks noGrp="1"/>
          </p:cNvSpPr>
          <p:nvPr>
            <p:ph type="body" sz="quarter" idx="17"/>
          </p:nvPr>
        </p:nvSpPr>
        <p:spPr>
          <a:xfrm>
            <a:off x="2445022" y="4107362"/>
            <a:ext cx="5277199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4" name="Rectangle"/>
          <p:cNvSpPr>
            <a:spLocks noGrp="1"/>
          </p:cNvSpPr>
          <p:nvPr>
            <p:ph type="body" sz="quarter" idx="18"/>
          </p:nvPr>
        </p:nvSpPr>
        <p:spPr>
          <a:xfrm>
            <a:off x="402269" y="3574264"/>
            <a:ext cx="533401" cy="25673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5" name="Rectangle"/>
          <p:cNvSpPr>
            <a:spLocks noGrp="1"/>
          </p:cNvSpPr>
          <p:nvPr>
            <p:ph type="body" sz="quarter" idx="19"/>
          </p:nvPr>
        </p:nvSpPr>
        <p:spPr>
          <a:xfrm>
            <a:off x="4666784" y="4617168"/>
            <a:ext cx="3624148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6" name="Rectangle"/>
          <p:cNvSpPr>
            <a:spLocks noGrp="1"/>
          </p:cNvSpPr>
          <p:nvPr>
            <p:ph type="body" sz="quarter" idx="20"/>
          </p:nvPr>
        </p:nvSpPr>
        <p:spPr>
          <a:xfrm>
            <a:off x="402269" y="4095715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7" name="Rectangle"/>
          <p:cNvSpPr>
            <a:spLocks noGrp="1"/>
          </p:cNvSpPr>
          <p:nvPr>
            <p:ph type="body" sz="quarter" idx="21"/>
          </p:nvPr>
        </p:nvSpPr>
        <p:spPr>
          <a:xfrm>
            <a:off x="1561170" y="5138620"/>
            <a:ext cx="3999726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18" name="Rectangle"/>
          <p:cNvSpPr>
            <a:spLocks noGrp="1"/>
          </p:cNvSpPr>
          <p:nvPr>
            <p:ph type="body" sz="quarter" idx="22"/>
          </p:nvPr>
        </p:nvSpPr>
        <p:spPr>
          <a:xfrm>
            <a:off x="402269" y="5660073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19" name="Rectangle"/>
          <p:cNvSpPr>
            <a:spLocks noGrp="1"/>
          </p:cNvSpPr>
          <p:nvPr>
            <p:ph type="body" sz="quarter" idx="23"/>
          </p:nvPr>
        </p:nvSpPr>
        <p:spPr>
          <a:xfrm>
            <a:off x="3451302" y="5660073"/>
            <a:ext cx="483963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20" name="Rectangle"/>
          <p:cNvSpPr>
            <a:spLocks noGrp="1"/>
          </p:cNvSpPr>
          <p:nvPr>
            <p:ph type="body" sz="quarter" idx="24"/>
          </p:nvPr>
        </p:nvSpPr>
        <p:spPr>
          <a:xfrm>
            <a:off x="402269" y="4617168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21" name="Rectangle"/>
          <p:cNvSpPr>
            <a:spLocks noGrp="1"/>
          </p:cNvSpPr>
          <p:nvPr>
            <p:ph type="body" sz="quarter" idx="25"/>
          </p:nvPr>
        </p:nvSpPr>
        <p:spPr>
          <a:xfrm>
            <a:off x="402269" y="5138620"/>
            <a:ext cx="533401" cy="256734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200">
                <a:solidFill>
                  <a:srgbClr val="00624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22" name="Rectangle"/>
          <p:cNvSpPr>
            <a:spLocks noGrp="1"/>
          </p:cNvSpPr>
          <p:nvPr>
            <p:ph type="body" sz="quarter" idx="26"/>
          </p:nvPr>
        </p:nvSpPr>
        <p:spPr>
          <a:xfrm>
            <a:off x="2564780" y="2544220"/>
            <a:ext cx="4243040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23" name="Rectangle"/>
          <p:cNvSpPr>
            <a:spLocks noGrp="1"/>
          </p:cNvSpPr>
          <p:nvPr>
            <p:ph type="body" sz="quarter" idx="27"/>
          </p:nvPr>
        </p:nvSpPr>
        <p:spPr>
          <a:xfrm>
            <a:off x="1401269" y="2016693"/>
            <a:ext cx="3207971" cy="256734"/>
          </a:xfrm>
          <a:prstGeom prst="rect">
            <a:avLst/>
          </a:prstGeom>
          <a:solidFill>
            <a:srgbClr val="006241"/>
          </a:solidFill>
        </p:spPr>
        <p:txBody>
          <a:bodyPr anchor="ctr"/>
          <a:lstStyle/>
          <a:p>
            <a:pPr marL="0" indent="0" algn="ctr">
              <a:lnSpc>
                <a:spcPct val="90000"/>
              </a:lnSpc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5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428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7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s - Sepa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1571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6" name="Rectangle"/>
          <p:cNvSpPr>
            <a:spLocks noGrp="1"/>
          </p:cNvSpPr>
          <p:nvPr>
            <p:ph type="body" sz="quarter" idx="13"/>
          </p:nvPr>
        </p:nvSpPr>
        <p:spPr>
          <a:xfrm>
            <a:off x="401571" y="2442410"/>
            <a:ext cx="2565700" cy="3420001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Rectangle"/>
          <p:cNvSpPr>
            <a:spLocks noGrp="1"/>
          </p:cNvSpPr>
          <p:nvPr>
            <p:ph type="body" sz="quarter" idx="14"/>
          </p:nvPr>
        </p:nvSpPr>
        <p:spPr>
          <a:xfrm>
            <a:off x="401571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48" name="Rectangle"/>
          <p:cNvSpPr>
            <a:spLocks noGrp="1"/>
          </p:cNvSpPr>
          <p:nvPr>
            <p:ph type="body" sz="quarter" idx="15"/>
          </p:nvPr>
        </p:nvSpPr>
        <p:spPr>
          <a:xfrm>
            <a:off x="3292021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49" name="Rectangle"/>
          <p:cNvSpPr>
            <a:spLocks noGrp="1"/>
          </p:cNvSpPr>
          <p:nvPr>
            <p:ph type="body" sz="quarter" idx="16"/>
          </p:nvPr>
        </p:nvSpPr>
        <p:spPr>
          <a:xfrm>
            <a:off x="6178949" y="1652336"/>
            <a:ext cx="2565700" cy="790075"/>
          </a:xfrm>
          <a:prstGeom prst="rect">
            <a:avLst/>
          </a:prstGeom>
          <a:solidFill>
            <a:srgbClr val="70B207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50" name="Rectangle"/>
          <p:cNvSpPr>
            <a:spLocks noGrp="1"/>
          </p:cNvSpPr>
          <p:nvPr>
            <p:ph type="body" sz="quarter" idx="17"/>
          </p:nvPr>
        </p:nvSpPr>
        <p:spPr>
          <a:xfrm>
            <a:off x="3292021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51" name="Rectangle"/>
          <p:cNvSpPr>
            <a:spLocks noGrp="1"/>
          </p:cNvSpPr>
          <p:nvPr>
            <p:ph type="body" sz="quarter" idx="18"/>
          </p:nvPr>
        </p:nvSpPr>
        <p:spPr>
          <a:xfrm>
            <a:off x="6178949" y="5841107"/>
            <a:ext cx="25657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8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  <p:sp>
        <p:nvSpPr>
          <p:cNvPr id="452" name="Rectangle"/>
          <p:cNvSpPr>
            <a:spLocks noGrp="1"/>
          </p:cNvSpPr>
          <p:nvPr>
            <p:ph type="body" sz="quarter" idx="19"/>
          </p:nvPr>
        </p:nvSpPr>
        <p:spPr>
          <a:xfrm>
            <a:off x="3292021" y="2442410"/>
            <a:ext cx="2565700" cy="3420002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3" name="Rectangle"/>
          <p:cNvSpPr>
            <a:spLocks noGrp="1"/>
          </p:cNvSpPr>
          <p:nvPr>
            <p:ph type="body" sz="quarter" idx="20"/>
          </p:nvPr>
        </p:nvSpPr>
        <p:spPr>
          <a:xfrm>
            <a:off x="6178949" y="2442410"/>
            <a:ext cx="2565700" cy="3420002"/>
          </a:xfrm>
          <a:prstGeom prst="rect">
            <a:avLst/>
          </a:prstGeom>
          <a:solidFill>
            <a:srgbClr val="006241"/>
          </a:solidFill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s - 4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"/>
          <p:cNvGrpSpPr/>
          <p:nvPr/>
        </p:nvGrpSpPr>
        <p:grpSpPr>
          <a:xfrm>
            <a:off x="407193" y="1665288"/>
            <a:ext cx="4223738" cy="2052001"/>
            <a:chOff x="0" y="0"/>
            <a:chExt cx="4223736" cy="2051999"/>
          </a:xfrm>
        </p:grpSpPr>
        <p:sp>
          <p:nvSpPr>
            <p:cNvPr id="461" name="Rectangle"/>
            <p:cNvSpPr/>
            <p:nvPr/>
          </p:nvSpPr>
          <p:spPr>
            <a:xfrm>
              <a:off x="-1" y="0"/>
              <a:ext cx="4073211" cy="20520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Triangle"/>
            <p:cNvSpPr/>
            <p:nvPr/>
          </p:nvSpPr>
          <p:spPr>
            <a:xfrm rot="5400000">
              <a:off x="4018520" y="266940"/>
              <a:ext cx="252001" cy="158433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4670740" y="1665287"/>
            <a:ext cx="4073211" cy="2247808"/>
            <a:chOff x="0" y="0"/>
            <a:chExt cx="4073209" cy="2247806"/>
          </a:xfrm>
        </p:grpSpPr>
        <p:sp>
          <p:nvSpPr>
            <p:cNvPr id="464" name="Rectangle"/>
            <p:cNvSpPr/>
            <p:nvPr/>
          </p:nvSpPr>
          <p:spPr>
            <a:xfrm>
              <a:off x="0" y="-1"/>
              <a:ext cx="4073210" cy="2059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Triangle"/>
            <p:cNvSpPr/>
            <p:nvPr/>
          </p:nvSpPr>
          <p:spPr>
            <a:xfrm rot="10800000">
              <a:off x="3697380" y="2042867"/>
              <a:ext cx="187916" cy="204940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407193" y="3749587"/>
            <a:ext cx="4073211" cy="2287959"/>
            <a:chOff x="0" y="0"/>
            <a:chExt cx="4073209" cy="2287958"/>
          </a:xfrm>
        </p:grpSpPr>
        <p:sp>
          <p:nvSpPr>
            <p:cNvPr id="467" name="Rectangle"/>
            <p:cNvSpPr/>
            <p:nvPr/>
          </p:nvSpPr>
          <p:spPr>
            <a:xfrm rot="10800000">
              <a:off x="0" y="192138"/>
              <a:ext cx="4073210" cy="2095821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Triangle"/>
            <p:cNvSpPr/>
            <p:nvPr/>
          </p:nvSpPr>
          <p:spPr>
            <a:xfrm>
              <a:off x="187914" y="0"/>
              <a:ext cx="187916" cy="208600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4523221" y="3939988"/>
            <a:ext cx="4220730" cy="2097559"/>
            <a:chOff x="0" y="0"/>
            <a:chExt cx="4220728" cy="2097557"/>
          </a:xfrm>
        </p:grpSpPr>
        <p:sp>
          <p:nvSpPr>
            <p:cNvPr id="470" name="Rectangle"/>
            <p:cNvSpPr/>
            <p:nvPr/>
          </p:nvSpPr>
          <p:spPr>
            <a:xfrm rot="10800000">
              <a:off x="147519" y="-1"/>
              <a:ext cx="4073210" cy="2097559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Triangle"/>
            <p:cNvSpPr/>
            <p:nvPr/>
          </p:nvSpPr>
          <p:spPr>
            <a:xfrm rot="16200000">
              <a:off x="-49582" y="1664501"/>
              <a:ext cx="257596" cy="158433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" name="Rectangle"/>
          <p:cNvSpPr>
            <a:spLocks noGrp="1"/>
          </p:cNvSpPr>
          <p:nvPr>
            <p:ph type="body" sz="quarter" idx="13"/>
          </p:nvPr>
        </p:nvSpPr>
        <p:spPr>
          <a:xfrm>
            <a:off x="5000257" y="2024620"/>
            <a:ext cx="3414177" cy="133333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76" name="Rectangle"/>
          <p:cNvSpPr>
            <a:spLocks noGrp="1"/>
          </p:cNvSpPr>
          <p:nvPr>
            <p:ph type="body" sz="quarter" idx="14"/>
          </p:nvPr>
        </p:nvSpPr>
        <p:spPr>
          <a:xfrm>
            <a:off x="736709" y="4344877"/>
            <a:ext cx="3414178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77" name="Rectangle"/>
          <p:cNvSpPr>
            <a:spLocks noGrp="1"/>
          </p:cNvSpPr>
          <p:nvPr>
            <p:ph type="body" sz="quarter" idx="15"/>
          </p:nvPr>
        </p:nvSpPr>
        <p:spPr>
          <a:xfrm>
            <a:off x="5000257" y="4344877"/>
            <a:ext cx="3414177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9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0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482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"/>
          <p:cNvGrpSpPr/>
          <p:nvPr/>
        </p:nvGrpSpPr>
        <p:grpSpPr>
          <a:xfrm>
            <a:off x="407193" y="1665288"/>
            <a:ext cx="4223738" cy="2052001"/>
            <a:chOff x="0" y="0"/>
            <a:chExt cx="4223736" cy="2051999"/>
          </a:xfrm>
        </p:grpSpPr>
        <p:sp>
          <p:nvSpPr>
            <p:cNvPr id="489" name="Rectangle"/>
            <p:cNvSpPr/>
            <p:nvPr/>
          </p:nvSpPr>
          <p:spPr>
            <a:xfrm>
              <a:off x="-1" y="0"/>
              <a:ext cx="4073211" cy="20520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Triangle"/>
            <p:cNvSpPr/>
            <p:nvPr/>
          </p:nvSpPr>
          <p:spPr>
            <a:xfrm rot="5400000">
              <a:off x="4018520" y="1585992"/>
              <a:ext cx="252001" cy="158433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4670740" y="1665287"/>
            <a:ext cx="4073211" cy="2247808"/>
            <a:chOff x="0" y="0"/>
            <a:chExt cx="4073209" cy="2247806"/>
          </a:xfrm>
        </p:grpSpPr>
        <p:sp>
          <p:nvSpPr>
            <p:cNvPr id="492" name="Rectangle"/>
            <p:cNvSpPr/>
            <p:nvPr/>
          </p:nvSpPr>
          <p:spPr>
            <a:xfrm>
              <a:off x="0" y="-1"/>
              <a:ext cx="4073210" cy="2059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Triangle"/>
            <p:cNvSpPr/>
            <p:nvPr/>
          </p:nvSpPr>
          <p:spPr>
            <a:xfrm rot="10800000">
              <a:off x="190337" y="2042867"/>
              <a:ext cx="187915" cy="204940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5" name="Rectangle"/>
          <p:cNvSpPr/>
          <p:nvPr/>
        </p:nvSpPr>
        <p:spPr>
          <a:xfrm rot="10800000">
            <a:off x="2598771" y="3985545"/>
            <a:ext cx="4073210" cy="2052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6710" y="2024620"/>
            <a:ext cx="3414177" cy="13333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Rectangle"/>
          <p:cNvSpPr>
            <a:spLocks noGrp="1"/>
          </p:cNvSpPr>
          <p:nvPr>
            <p:ph type="body" sz="quarter" idx="13"/>
          </p:nvPr>
        </p:nvSpPr>
        <p:spPr>
          <a:xfrm>
            <a:off x="5000257" y="2024620"/>
            <a:ext cx="3414177" cy="1333336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499" name="Rectangle"/>
          <p:cNvSpPr>
            <a:spLocks noGrp="1"/>
          </p:cNvSpPr>
          <p:nvPr>
            <p:ph type="body" sz="quarter" idx="14"/>
          </p:nvPr>
        </p:nvSpPr>
        <p:spPr>
          <a:xfrm>
            <a:off x="2928287" y="4344877"/>
            <a:ext cx="3414178" cy="133333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500" name="Triangle"/>
          <p:cNvSpPr/>
          <p:nvPr/>
        </p:nvSpPr>
        <p:spPr>
          <a:xfrm>
            <a:off x="4094498" y="3779737"/>
            <a:ext cx="189001" cy="211245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2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4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505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s - 1 Important + 2 Mi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1571" y="1652338"/>
            <a:ext cx="4170430" cy="4362701"/>
          </a:xfrm>
          <a:prstGeom prst="rect">
            <a:avLst/>
          </a:prstGeom>
          <a:solidFill>
            <a:schemeClr val="accent1"/>
          </a:solidFill>
        </p:spPr>
        <p:txBody>
          <a:bodyPr lIns="279400" tIns="279400" rIns="279400" bIns="279400"/>
          <a:lstStyle>
            <a:lvl1pPr marL="0" indent="1079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4508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7937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1366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479599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4" name="Rectangle"/>
          <p:cNvSpPr>
            <a:spLocks noGrp="1"/>
          </p:cNvSpPr>
          <p:nvPr>
            <p:ph type="body" sz="quarter" idx="13"/>
          </p:nvPr>
        </p:nvSpPr>
        <p:spPr>
          <a:xfrm>
            <a:off x="4827670" y="1652338"/>
            <a:ext cx="3913271" cy="2089485"/>
          </a:xfrm>
          <a:prstGeom prst="rect">
            <a:avLst/>
          </a:prstGeom>
          <a:solidFill>
            <a:srgbClr val="C7E4CE"/>
          </a:solidFill>
        </p:spPr>
        <p:txBody>
          <a:bodyPr lIns="279400" tIns="279400" rIns="279400" bIns="279400"/>
          <a:lstStyle/>
          <a:p>
            <a:pPr marL="0" indent="107999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515" name="Rectangle"/>
          <p:cNvSpPr>
            <a:spLocks noGrp="1"/>
          </p:cNvSpPr>
          <p:nvPr>
            <p:ph type="body" sz="quarter" idx="14"/>
          </p:nvPr>
        </p:nvSpPr>
        <p:spPr>
          <a:xfrm>
            <a:off x="4827670" y="3925554"/>
            <a:ext cx="3913271" cy="2089485"/>
          </a:xfrm>
          <a:prstGeom prst="rect">
            <a:avLst/>
          </a:prstGeom>
          <a:solidFill>
            <a:srgbClr val="DDD5C2"/>
          </a:solidFill>
        </p:spPr>
        <p:txBody>
          <a:bodyPr lIns="279400" tIns="279400" rIns="279400" bIns="279400"/>
          <a:lstStyle/>
          <a:p>
            <a:pPr marL="0" indent="107999">
              <a:lnSpc>
                <a:spcPct val="90000"/>
              </a:lnSpc>
              <a:buClrTx/>
              <a:buSzTx/>
              <a:buFontTx/>
              <a:buNone/>
              <a:defRPr sz="1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5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7" name="Rectangle"/>
          <p:cNvSpPr>
            <a:spLocks noGrp="1"/>
          </p:cNvSpPr>
          <p:nvPr>
            <p:ph type="body" sz="quarter" idx="15"/>
          </p:nvPr>
        </p:nvSpPr>
        <p:spPr>
          <a:xfrm>
            <a:off x="399600" y="5885727"/>
            <a:ext cx="4172400" cy="173931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1100" b="1">
                <a:solidFill>
                  <a:schemeClr val="accent5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s - 1 Important + 2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26" name="Circle"/>
          <p:cNvSpPr/>
          <p:nvPr/>
        </p:nvSpPr>
        <p:spPr>
          <a:xfrm>
            <a:off x="472639" y="2193729"/>
            <a:ext cx="3258741" cy="325874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27" name="Line"/>
          <p:cNvSpPr/>
          <p:nvPr/>
        </p:nvSpPr>
        <p:spPr>
          <a:xfrm>
            <a:off x="3094673" y="4864742"/>
            <a:ext cx="3686599" cy="1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8" name="Line"/>
          <p:cNvSpPr/>
          <p:nvPr/>
        </p:nvSpPr>
        <p:spPr>
          <a:xfrm>
            <a:off x="3365239" y="2908419"/>
            <a:ext cx="1506383" cy="1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9" name="Circle"/>
          <p:cNvSpPr/>
          <p:nvPr/>
        </p:nvSpPr>
        <p:spPr>
          <a:xfrm>
            <a:off x="4617853" y="2017464"/>
            <a:ext cx="1781911" cy="178191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30" name="Circle"/>
          <p:cNvSpPr/>
          <p:nvPr/>
        </p:nvSpPr>
        <p:spPr>
          <a:xfrm>
            <a:off x="6624490" y="3919036"/>
            <a:ext cx="1781912" cy="1781911"/>
          </a:xfrm>
          <a:prstGeom prst="ellipse">
            <a:avLst/>
          </a:prstGeom>
          <a:solidFill>
            <a:srgbClr val="CCE5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5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9661" y="2540750"/>
            <a:ext cx="2564697" cy="256469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 algn="ctr">
              <a:lnSpc>
                <a:spcPct val="90000"/>
              </a:lnSpc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AB Fact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39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571499" y="1781993"/>
            <a:ext cx="7942458" cy="41110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5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28338" y="2196775"/>
            <a:ext cx="7228780" cy="328152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2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AB Fact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Body Level One…"/>
          <p:cNvSpPr txBox="1">
            <a:spLocks noGrp="1"/>
          </p:cNvSpPr>
          <p:nvPr>
            <p:ph type="body" idx="1"/>
          </p:nvPr>
        </p:nvSpPr>
        <p:spPr>
          <a:xfrm>
            <a:off x="575072" y="2256918"/>
            <a:ext cx="7987904" cy="35714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1" name="image7.png" descr="image7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578606" y="-1"/>
            <a:ext cx="875385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UAB Fact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9.jpeg" descr="image9.jpeg"/>
          <p:cNvPicPr>
            <a:picLocks noChangeAspect="1"/>
          </p:cNvPicPr>
          <p:nvPr/>
        </p:nvPicPr>
        <p:blipFill>
          <a:blip r:embed="rId2"/>
          <a:srcRect l="3878" t="17398" b="143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Body Level One…"/>
          <p:cNvSpPr txBox="1">
            <a:spLocks noGrp="1"/>
          </p:cNvSpPr>
          <p:nvPr>
            <p:ph type="body" idx="1"/>
          </p:nvPr>
        </p:nvSpPr>
        <p:spPr>
          <a:xfrm>
            <a:off x="575072" y="1573212"/>
            <a:ext cx="7938884" cy="4303714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lIns="468000" tIns="468000" rIns="468000" bIns="468000"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0" indent="3429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0" indent="6858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0" indent="10287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0" indent="1371600">
              <a:lnSpc>
                <a:spcPct val="90000"/>
              </a:lnSpc>
              <a:buClrTx/>
              <a:buSzTx/>
              <a:buFontTx/>
              <a:buNone/>
              <a:defRPr sz="27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Gradient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rgbClr val="006241"/>
              </a:gs>
              <a:gs pos="70000">
                <a:srgbClr val="328A5E">
                  <a:alpha val="78000"/>
                </a:srgb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pic>
        <p:nvPicPr>
          <p:cNvPr id="52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762000" y="1830598"/>
            <a:ext cx="6762750" cy="24112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9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570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5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1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81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5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5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1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4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595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5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34373"/>
            <a:ext cx="6858001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3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98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chemeClr val="accent3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5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7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10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2 - Mo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19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3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Option 2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"/>
          <p:cNvSpPr/>
          <p:nvPr/>
        </p:nvSpPr>
        <p:spPr>
          <a:xfrm>
            <a:off x="-3" y="0"/>
            <a:ext cx="9144001" cy="6858000"/>
          </a:xfrm>
          <a:prstGeom prst="rect">
            <a:avLst/>
          </a:prstGeom>
          <a:solidFill>
            <a:schemeClr val="accent3">
              <a:alpha val="8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2" name="To insert a background image, right-click on the slide – select FORMAT BACKGROUND &gt; Picture or texture fill"/>
          <p:cNvSpPr txBox="1"/>
          <p:nvPr/>
        </p:nvSpPr>
        <p:spPr>
          <a:xfrm>
            <a:off x="-3" y="-426745"/>
            <a:ext cx="9144004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r>
              <a:t>To insert a background image, right-click on the slide – select FORMAT BACKGROUND &gt; Picture or texture fill</a:t>
            </a:r>
          </a:p>
        </p:txBody>
      </p:sp>
      <p:sp>
        <p:nvSpPr>
          <p:cNvPr id="633" name="”"/>
          <p:cNvSpPr txBox="1"/>
          <p:nvPr/>
        </p:nvSpPr>
        <p:spPr>
          <a:xfrm>
            <a:off x="7960659" y="4013429"/>
            <a:ext cx="5326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825905"/>
            <a:ext cx="6858000" cy="5445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23900" indent="-2667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234439" indent="-320039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7272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84400" indent="-355600" algn="ctr">
              <a:lnSpc>
                <a:spcPct val="90000"/>
              </a:lnSpc>
              <a:buClrTx/>
              <a:buFontTx/>
              <a:defRPr sz="2800">
                <a:solidFill>
                  <a:schemeClr val="accent2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Title Text"/>
          <p:cNvSpPr txBox="1">
            <a:spLocks noGrp="1"/>
          </p:cNvSpPr>
          <p:nvPr>
            <p:ph type="title"/>
          </p:nvPr>
        </p:nvSpPr>
        <p:spPr>
          <a:xfrm>
            <a:off x="1139428" y="2355272"/>
            <a:ext cx="6858001" cy="185426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6" name="“"/>
          <p:cNvSpPr txBox="1"/>
          <p:nvPr/>
        </p:nvSpPr>
        <p:spPr>
          <a:xfrm>
            <a:off x="657217" y="1889031"/>
            <a:ext cx="53263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z="8600" b="1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oryboard –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Image"/>
          <p:cNvSpPr>
            <a:spLocks noGrp="1"/>
          </p:cNvSpPr>
          <p:nvPr>
            <p:ph type="pic" sz="half" idx="13"/>
          </p:nvPr>
        </p:nvSpPr>
        <p:spPr>
          <a:xfrm>
            <a:off x="402270" y="1762738"/>
            <a:ext cx="3269800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6" name="Image"/>
          <p:cNvSpPr>
            <a:spLocks noGrp="1"/>
          </p:cNvSpPr>
          <p:nvPr>
            <p:ph type="pic" sz="quarter" idx="14"/>
          </p:nvPr>
        </p:nvSpPr>
        <p:spPr>
          <a:xfrm>
            <a:off x="6458675" y="1762738"/>
            <a:ext cx="2283057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7" name="Image"/>
          <p:cNvSpPr>
            <a:spLocks noGrp="1"/>
          </p:cNvSpPr>
          <p:nvPr>
            <p:ph type="pic" sz="quarter" idx="15"/>
          </p:nvPr>
        </p:nvSpPr>
        <p:spPr>
          <a:xfrm>
            <a:off x="3923843" y="1762740"/>
            <a:ext cx="2283057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8" name="Image"/>
          <p:cNvSpPr>
            <a:spLocks noGrp="1"/>
          </p:cNvSpPr>
          <p:nvPr>
            <p:ph type="pic" sz="quarter" idx="16"/>
          </p:nvPr>
        </p:nvSpPr>
        <p:spPr>
          <a:xfrm>
            <a:off x="3923843" y="4055998"/>
            <a:ext cx="2283057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oryboard –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Image"/>
          <p:cNvSpPr>
            <a:spLocks noGrp="1"/>
          </p:cNvSpPr>
          <p:nvPr>
            <p:ph type="pic" sz="quarter" idx="13"/>
          </p:nvPr>
        </p:nvSpPr>
        <p:spPr>
          <a:xfrm>
            <a:off x="402270" y="1762738"/>
            <a:ext cx="1811390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7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8" name="Image"/>
          <p:cNvSpPr>
            <a:spLocks noGrp="1"/>
          </p:cNvSpPr>
          <p:nvPr>
            <p:ph type="pic" sz="quarter" idx="14"/>
          </p:nvPr>
        </p:nvSpPr>
        <p:spPr>
          <a:xfrm>
            <a:off x="2472667" y="1762740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9" name="Image"/>
          <p:cNvSpPr>
            <a:spLocks noGrp="1"/>
          </p:cNvSpPr>
          <p:nvPr>
            <p:ph type="pic" sz="quarter" idx="15"/>
          </p:nvPr>
        </p:nvSpPr>
        <p:spPr>
          <a:xfrm>
            <a:off x="2472667" y="4055998"/>
            <a:ext cx="1970565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0" name="Image"/>
          <p:cNvSpPr>
            <a:spLocks noGrp="1"/>
          </p:cNvSpPr>
          <p:nvPr>
            <p:ph type="pic" sz="quarter" idx="16"/>
          </p:nvPr>
        </p:nvSpPr>
        <p:spPr>
          <a:xfrm>
            <a:off x="4700768" y="1762740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1" name="Image"/>
          <p:cNvSpPr>
            <a:spLocks noGrp="1"/>
          </p:cNvSpPr>
          <p:nvPr>
            <p:ph type="pic" sz="quarter" idx="17"/>
          </p:nvPr>
        </p:nvSpPr>
        <p:spPr>
          <a:xfrm>
            <a:off x="4700768" y="4055998"/>
            <a:ext cx="1970565" cy="20152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2" name="Image"/>
          <p:cNvSpPr>
            <a:spLocks noGrp="1"/>
          </p:cNvSpPr>
          <p:nvPr>
            <p:ph type="pic" sz="quarter" idx="18"/>
          </p:nvPr>
        </p:nvSpPr>
        <p:spPr>
          <a:xfrm>
            <a:off x="6930341" y="1762738"/>
            <a:ext cx="1811389" cy="43084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oryboard – 8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8541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1" name="Image"/>
          <p:cNvSpPr>
            <a:spLocks noGrp="1"/>
          </p:cNvSpPr>
          <p:nvPr>
            <p:ph type="pic" sz="quarter" idx="13"/>
          </p:nvPr>
        </p:nvSpPr>
        <p:spPr>
          <a:xfrm>
            <a:off x="4648201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2" name="Image"/>
          <p:cNvSpPr>
            <a:spLocks noGrp="1"/>
          </p:cNvSpPr>
          <p:nvPr>
            <p:ph type="pic" sz="quarter" idx="14"/>
          </p:nvPr>
        </p:nvSpPr>
        <p:spPr>
          <a:xfrm>
            <a:off x="6771165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3" name="Image"/>
          <p:cNvSpPr>
            <a:spLocks noGrp="1"/>
          </p:cNvSpPr>
          <p:nvPr>
            <p:ph type="pic" sz="quarter" idx="15"/>
          </p:nvPr>
        </p:nvSpPr>
        <p:spPr>
          <a:xfrm>
            <a:off x="4647270" y="4049045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4" name="Image"/>
          <p:cNvSpPr>
            <a:spLocks noGrp="1"/>
          </p:cNvSpPr>
          <p:nvPr>
            <p:ph type="pic" sz="quarter" idx="16"/>
          </p:nvPr>
        </p:nvSpPr>
        <p:spPr>
          <a:xfrm>
            <a:off x="6771165" y="4049045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5" name="Image"/>
          <p:cNvSpPr>
            <a:spLocks noGrp="1"/>
          </p:cNvSpPr>
          <p:nvPr>
            <p:ph type="pic" sz="quarter" idx="17"/>
          </p:nvPr>
        </p:nvSpPr>
        <p:spPr>
          <a:xfrm>
            <a:off x="2527476" y="1768792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6" name="Image"/>
          <p:cNvSpPr>
            <a:spLocks noGrp="1"/>
          </p:cNvSpPr>
          <p:nvPr>
            <p:ph type="pic" sz="quarter" idx="18"/>
          </p:nvPr>
        </p:nvSpPr>
        <p:spPr>
          <a:xfrm>
            <a:off x="2523376" y="4049045"/>
            <a:ext cx="1970565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7" name="Image"/>
          <p:cNvSpPr>
            <a:spLocks noGrp="1"/>
          </p:cNvSpPr>
          <p:nvPr>
            <p:ph type="pic" sz="quarter" idx="19"/>
          </p:nvPr>
        </p:nvSpPr>
        <p:spPr>
          <a:xfrm>
            <a:off x="399480" y="1768792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8" name="Image"/>
          <p:cNvSpPr>
            <a:spLocks noGrp="1"/>
          </p:cNvSpPr>
          <p:nvPr>
            <p:ph type="pic" sz="quarter" idx="20"/>
          </p:nvPr>
        </p:nvSpPr>
        <p:spPr>
          <a:xfrm>
            <a:off x="399480" y="4049045"/>
            <a:ext cx="1970566" cy="20152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us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7" name="Shape"/>
          <p:cNvSpPr/>
          <p:nvPr/>
        </p:nvSpPr>
        <p:spPr>
          <a:xfrm>
            <a:off x="589982" y="2731795"/>
            <a:ext cx="221774" cy="29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88" name="Shape"/>
          <p:cNvSpPr/>
          <p:nvPr/>
        </p:nvSpPr>
        <p:spPr>
          <a:xfrm>
            <a:off x="592545" y="4137364"/>
            <a:ext cx="221048" cy="22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89" name="Shape"/>
          <p:cNvSpPr/>
          <p:nvPr/>
        </p:nvSpPr>
        <p:spPr>
          <a:xfrm>
            <a:off x="589980" y="4747607"/>
            <a:ext cx="221593" cy="29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90" name="Shape"/>
          <p:cNvSpPr/>
          <p:nvPr/>
        </p:nvSpPr>
        <p:spPr>
          <a:xfrm>
            <a:off x="600694" y="3401688"/>
            <a:ext cx="198064" cy="36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6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72866" y="2654243"/>
            <a:ext cx="7406753" cy="4488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Rectangle"/>
          <p:cNvSpPr>
            <a:spLocks noGrp="1"/>
          </p:cNvSpPr>
          <p:nvPr>
            <p:ph type="body" sz="quarter" idx="13"/>
          </p:nvPr>
        </p:nvSpPr>
        <p:spPr>
          <a:xfrm>
            <a:off x="972867" y="3379172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693" name="Rectangle"/>
          <p:cNvSpPr>
            <a:spLocks noGrp="1"/>
          </p:cNvSpPr>
          <p:nvPr>
            <p:ph type="body" sz="quarter" idx="14"/>
          </p:nvPr>
        </p:nvSpPr>
        <p:spPr>
          <a:xfrm>
            <a:off x="972867" y="4021723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694" name="Rectangle"/>
          <p:cNvSpPr>
            <a:spLocks noGrp="1"/>
          </p:cNvSpPr>
          <p:nvPr>
            <p:ph type="body" sz="quarter" idx="15"/>
          </p:nvPr>
        </p:nvSpPr>
        <p:spPr>
          <a:xfrm>
            <a:off x="972867" y="4680751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>
            <a:off x="402269" y="2520068"/>
            <a:ext cx="1" cy="268330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7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8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9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700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9000">
                <a:srgbClr val="006241"/>
              </a:gs>
              <a:gs pos="100000">
                <a:srgbClr val="70B207"/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Rectangle"/>
          <p:cNvSpPr/>
          <p:nvPr/>
        </p:nvSpPr>
        <p:spPr>
          <a:xfrm>
            <a:off x="0" y="6588677"/>
            <a:ext cx="9144000" cy="269323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8011"/>
            <a:ext cx="4734560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75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us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9" name="Shape"/>
          <p:cNvSpPr/>
          <p:nvPr/>
        </p:nvSpPr>
        <p:spPr>
          <a:xfrm>
            <a:off x="589982" y="2731795"/>
            <a:ext cx="221774" cy="29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333" extrusionOk="0">
                <a:moveTo>
                  <a:pt x="20686" y="15910"/>
                </a:moveTo>
                <a:lnTo>
                  <a:pt x="17943" y="13744"/>
                </a:lnTo>
                <a:cubicBezTo>
                  <a:pt x="17371" y="13231"/>
                  <a:pt x="16457" y="13231"/>
                  <a:pt x="15829" y="13687"/>
                </a:cubicBezTo>
                <a:lnTo>
                  <a:pt x="13543" y="15397"/>
                </a:lnTo>
                <a:cubicBezTo>
                  <a:pt x="13257" y="15625"/>
                  <a:pt x="12857" y="15568"/>
                  <a:pt x="12571" y="15283"/>
                </a:cubicBezTo>
                <a:lnTo>
                  <a:pt x="9143" y="12205"/>
                </a:lnTo>
                <a:lnTo>
                  <a:pt x="6000" y="8729"/>
                </a:lnTo>
                <a:cubicBezTo>
                  <a:pt x="5714" y="8444"/>
                  <a:pt x="5714" y="8102"/>
                  <a:pt x="5886" y="7817"/>
                </a:cubicBezTo>
                <a:lnTo>
                  <a:pt x="7600" y="5480"/>
                </a:lnTo>
                <a:cubicBezTo>
                  <a:pt x="8114" y="4853"/>
                  <a:pt x="8057" y="3998"/>
                  <a:pt x="7543" y="3372"/>
                </a:cubicBezTo>
                <a:lnTo>
                  <a:pt x="5371" y="636"/>
                </a:lnTo>
                <a:cubicBezTo>
                  <a:pt x="4686" y="-162"/>
                  <a:pt x="3486" y="-219"/>
                  <a:pt x="2743" y="522"/>
                </a:cubicBezTo>
                <a:lnTo>
                  <a:pt x="514" y="2802"/>
                </a:lnTo>
                <a:cubicBezTo>
                  <a:pt x="171" y="3201"/>
                  <a:pt x="0" y="3713"/>
                  <a:pt x="0" y="4226"/>
                </a:cubicBezTo>
                <a:cubicBezTo>
                  <a:pt x="229" y="8729"/>
                  <a:pt x="2286" y="13060"/>
                  <a:pt x="5314" y="16024"/>
                </a:cubicBezTo>
                <a:cubicBezTo>
                  <a:pt x="8343" y="19044"/>
                  <a:pt x="12629" y="21096"/>
                  <a:pt x="17143" y="21324"/>
                </a:cubicBezTo>
                <a:cubicBezTo>
                  <a:pt x="17657" y="21381"/>
                  <a:pt x="18171" y="21153"/>
                  <a:pt x="18514" y="20811"/>
                </a:cubicBezTo>
                <a:lnTo>
                  <a:pt x="20800" y="18474"/>
                </a:lnTo>
                <a:cubicBezTo>
                  <a:pt x="21600" y="17790"/>
                  <a:pt x="21543" y="16537"/>
                  <a:pt x="20686" y="1591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0" name="Shape"/>
          <p:cNvSpPr/>
          <p:nvPr/>
        </p:nvSpPr>
        <p:spPr>
          <a:xfrm>
            <a:off x="592545" y="4137364"/>
            <a:ext cx="221048" cy="22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600" extrusionOk="0">
                <a:moveTo>
                  <a:pt x="10183" y="13500"/>
                </a:moveTo>
                <a:cubicBezTo>
                  <a:pt x="10468" y="13800"/>
                  <a:pt x="10866" y="13800"/>
                  <a:pt x="11094" y="13500"/>
                </a:cubicBezTo>
                <a:lnTo>
                  <a:pt x="21125" y="1200"/>
                </a:lnTo>
                <a:cubicBezTo>
                  <a:pt x="21353" y="750"/>
                  <a:pt x="21296" y="0"/>
                  <a:pt x="20612" y="0"/>
                </a:cubicBezTo>
                <a:lnTo>
                  <a:pt x="722" y="75"/>
                </a:lnTo>
                <a:cubicBezTo>
                  <a:pt x="209" y="75"/>
                  <a:pt x="-247" y="675"/>
                  <a:pt x="152" y="1275"/>
                </a:cubicBezTo>
                <a:lnTo>
                  <a:pt x="10183" y="13500"/>
                </a:lnTo>
                <a:close/>
                <a:moveTo>
                  <a:pt x="21296" y="6000"/>
                </a:moveTo>
                <a:cubicBezTo>
                  <a:pt x="21296" y="5400"/>
                  <a:pt x="20783" y="5100"/>
                  <a:pt x="20441" y="5475"/>
                </a:cubicBezTo>
                <a:lnTo>
                  <a:pt x="12576" y="15000"/>
                </a:lnTo>
                <a:cubicBezTo>
                  <a:pt x="12063" y="15675"/>
                  <a:pt x="11379" y="15975"/>
                  <a:pt x="10638" y="15975"/>
                </a:cubicBezTo>
                <a:cubicBezTo>
                  <a:pt x="9955" y="15975"/>
                  <a:pt x="9271" y="15675"/>
                  <a:pt x="8758" y="15075"/>
                </a:cubicBezTo>
                <a:lnTo>
                  <a:pt x="950" y="5475"/>
                </a:lnTo>
                <a:cubicBezTo>
                  <a:pt x="608" y="5100"/>
                  <a:pt x="38" y="5400"/>
                  <a:pt x="38" y="6000"/>
                </a:cubicBezTo>
                <a:cubicBezTo>
                  <a:pt x="38" y="8625"/>
                  <a:pt x="38" y="15750"/>
                  <a:pt x="38" y="19275"/>
                </a:cubicBezTo>
                <a:cubicBezTo>
                  <a:pt x="38" y="20550"/>
                  <a:pt x="836" y="21600"/>
                  <a:pt x="1805" y="21600"/>
                </a:cubicBezTo>
                <a:lnTo>
                  <a:pt x="19529" y="21600"/>
                </a:lnTo>
                <a:cubicBezTo>
                  <a:pt x="20498" y="21600"/>
                  <a:pt x="21296" y="20550"/>
                  <a:pt x="21296" y="19275"/>
                </a:cubicBezTo>
                <a:lnTo>
                  <a:pt x="21296" y="60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1" name="Shape"/>
          <p:cNvSpPr/>
          <p:nvPr/>
        </p:nvSpPr>
        <p:spPr>
          <a:xfrm>
            <a:off x="589980" y="4747607"/>
            <a:ext cx="221593" cy="295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51" y="0"/>
                  <a:pt x="0" y="4794"/>
                  <a:pt x="0" y="10800"/>
                </a:cubicBezTo>
                <a:cubicBezTo>
                  <a:pt x="0" y="16749"/>
                  <a:pt x="4851" y="21600"/>
                  <a:pt x="10800" y="21600"/>
                </a:cubicBezTo>
                <a:cubicBezTo>
                  <a:pt x="16806" y="21600"/>
                  <a:pt x="21600" y="16749"/>
                  <a:pt x="21600" y="10800"/>
                </a:cubicBezTo>
                <a:cubicBezTo>
                  <a:pt x="21600" y="4794"/>
                  <a:pt x="16806" y="0"/>
                  <a:pt x="10800" y="0"/>
                </a:cubicBezTo>
                <a:close/>
                <a:moveTo>
                  <a:pt x="12186" y="15420"/>
                </a:moveTo>
                <a:cubicBezTo>
                  <a:pt x="11493" y="16113"/>
                  <a:pt x="11262" y="17384"/>
                  <a:pt x="10973" y="18308"/>
                </a:cubicBezTo>
                <a:cubicBezTo>
                  <a:pt x="10973" y="18481"/>
                  <a:pt x="10800" y="18655"/>
                  <a:pt x="10627" y="18770"/>
                </a:cubicBezTo>
                <a:lnTo>
                  <a:pt x="10165" y="18943"/>
                </a:lnTo>
                <a:cubicBezTo>
                  <a:pt x="9934" y="19117"/>
                  <a:pt x="9587" y="19059"/>
                  <a:pt x="9356" y="18828"/>
                </a:cubicBezTo>
                <a:cubicBezTo>
                  <a:pt x="8952" y="18424"/>
                  <a:pt x="8548" y="17788"/>
                  <a:pt x="8548" y="17153"/>
                </a:cubicBezTo>
                <a:cubicBezTo>
                  <a:pt x="8548" y="16113"/>
                  <a:pt x="6757" y="16460"/>
                  <a:pt x="6757" y="14265"/>
                </a:cubicBezTo>
                <a:cubicBezTo>
                  <a:pt x="6757" y="12533"/>
                  <a:pt x="4505" y="11493"/>
                  <a:pt x="2888" y="12244"/>
                </a:cubicBezTo>
                <a:cubicBezTo>
                  <a:pt x="2772" y="12302"/>
                  <a:pt x="2657" y="12417"/>
                  <a:pt x="2483" y="12417"/>
                </a:cubicBezTo>
                <a:cubicBezTo>
                  <a:pt x="2252" y="12475"/>
                  <a:pt x="1964" y="12302"/>
                  <a:pt x="1906" y="12071"/>
                </a:cubicBezTo>
                <a:cubicBezTo>
                  <a:pt x="1848" y="11666"/>
                  <a:pt x="1848" y="11204"/>
                  <a:pt x="1848" y="10800"/>
                </a:cubicBezTo>
                <a:cubicBezTo>
                  <a:pt x="1848" y="8605"/>
                  <a:pt x="2599" y="6642"/>
                  <a:pt x="3870" y="5140"/>
                </a:cubicBezTo>
                <a:cubicBezTo>
                  <a:pt x="3870" y="5082"/>
                  <a:pt x="3870" y="5082"/>
                  <a:pt x="3927" y="5082"/>
                </a:cubicBezTo>
                <a:cubicBezTo>
                  <a:pt x="5025" y="3812"/>
                  <a:pt x="6411" y="2830"/>
                  <a:pt x="8028" y="2310"/>
                </a:cubicBezTo>
                <a:cubicBezTo>
                  <a:pt x="8432" y="2137"/>
                  <a:pt x="8779" y="2599"/>
                  <a:pt x="8548" y="2945"/>
                </a:cubicBezTo>
                <a:cubicBezTo>
                  <a:pt x="8374" y="3234"/>
                  <a:pt x="8317" y="3523"/>
                  <a:pt x="8317" y="3696"/>
                </a:cubicBezTo>
                <a:cubicBezTo>
                  <a:pt x="8317" y="4678"/>
                  <a:pt x="7450" y="5256"/>
                  <a:pt x="7046" y="5140"/>
                </a:cubicBezTo>
                <a:cubicBezTo>
                  <a:pt x="6699" y="4967"/>
                  <a:pt x="5718" y="5602"/>
                  <a:pt x="6584" y="6064"/>
                </a:cubicBezTo>
                <a:lnTo>
                  <a:pt x="7104" y="6295"/>
                </a:lnTo>
                <a:lnTo>
                  <a:pt x="7161" y="6353"/>
                </a:lnTo>
                <a:lnTo>
                  <a:pt x="7335" y="6411"/>
                </a:lnTo>
                <a:cubicBezTo>
                  <a:pt x="8952" y="7393"/>
                  <a:pt x="8605" y="8143"/>
                  <a:pt x="7912" y="9298"/>
                </a:cubicBezTo>
                <a:cubicBezTo>
                  <a:pt x="7161" y="10569"/>
                  <a:pt x="6873" y="9298"/>
                  <a:pt x="5775" y="8952"/>
                </a:cubicBezTo>
                <a:cubicBezTo>
                  <a:pt x="4678" y="8605"/>
                  <a:pt x="3639" y="9241"/>
                  <a:pt x="3985" y="9991"/>
                </a:cubicBezTo>
                <a:cubicBezTo>
                  <a:pt x="4332" y="10684"/>
                  <a:pt x="5429" y="9991"/>
                  <a:pt x="6122" y="10742"/>
                </a:cubicBezTo>
                <a:cubicBezTo>
                  <a:pt x="6873" y="11435"/>
                  <a:pt x="6873" y="12533"/>
                  <a:pt x="9010" y="11840"/>
                </a:cubicBezTo>
                <a:cubicBezTo>
                  <a:pt x="11204" y="11089"/>
                  <a:pt x="11551" y="11435"/>
                  <a:pt x="12244" y="12186"/>
                </a:cubicBezTo>
                <a:cubicBezTo>
                  <a:pt x="12879" y="12879"/>
                  <a:pt x="13226" y="14323"/>
                  <a:pt x="12186" y="15420"/>
                </a:cubicBezTo>
                <a:close/>
                <a:moveTo>
                  <a:pt x="17904" y="15305"/>
                </a:moveTo>
                <a:cubicBezTo>
                  <a:pt x="17037" y="14323"/>
                  <a:pt x="17904" y="12071"/>
                  <a:pt x="16864" y="10742"/>
                </a:cubicBezTo>
                <a:cubicBezTo>
                  <a:pt x="15709" y="9356"/>
                  <a:pt x="14265" y="10800"/>
                  <a:pt x="12879" y="8605"/>
                </a:cubicBezTo>
                <a:cubicBezTo>
                  <a:pt x="11609" y="6468"/>
                  <a:pt x="13226" y="4736"/>
                  <a:pt x="14958" y="4101"/>
                </a:cubicBezTo>
                <a:cubicBezTo>
                  <a:pt x="15420" y="3927"/>
                  <a:pt x="15882" y="3927"/>
                  <a:pt x="16402" y="3927"/>
                </a:cubicBezTo>
                <a:cubicBezTo>
                  <a:pt x="16460" y="3927"/>
                  <a:pt x="16633" y="3927"/>
                  <a:pt x="16691" y="4043"/>
                </a:cubicBezTo>
                <a:cubicBezTo>
                  <a:pt x="18597" y="5660"/>
                  <a:pt x="19810" y="8086"/>
                  <a:pt x="19810" y="10800"/>
                </a:cubicBezTo>
                <a:cubicBezTo>
                  <a:pt x="19810" y="12417"/>
                  <a:pt x="19348" y="13919"/>
                  <a:pt x="18655" y="15247"/>
                </a:cubicBezTo>
                <a:cubicBezTo>
                  <a:pt x="18481" y="15478"/>
                  <a:pt x="18077" y="15536"/>
                  <a:pt x="17904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2" name="Shape"/>
          <p:cNvSpPr/>
          <p:nvPr/>
        </p:nvSpPr>
        <p:spPr>
          <a:xfrm>
            <a:off x="600694" y="3401688"/>
            <a:ext cx="198064" cy="36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786" y="0"/>
                  <a:pt x="0" y="3576"/>
                  <a:pt x="0" y="7953"/>
                </a:cubicBezTo>
                <a:cubicBezTo>
                  <a:pt x="0" y="14400"/>
                  <a:pt x="10800" y="21600"/>
                  <a:pt x="10800" y="21600"/>
                </a:cubicBezTo>
                <a:cubicBezTo>
                  <a:pt x="10800" y="21600"/>
                  <a:pt x="21600" y="14071"/>
                  <a:pt x="21600" y="7953"/>
                </a:cubicBezTo>
                <a:cubicBezTo>
                  <a:pt x="21600" y="3576"/>
                  <a:pt x="16814" y="0"/>
                  <a:pt x="10800" y="0"/>
                </a:cubicBezTo>
                <a:close/>
                <a:moveTo>
                  <a:pt x="10800" y="11388"/>
                </a:moveTo>
                <a:cubicBezTo>
                  <a:pt x="8925" y="11388"/>
                  <a:pt x="7243" y="10588"/>
                  <a:pt x="6467" y="9271"/>
                </a:cubicBezTo>
                <a:cubicBezTo>
                  <a:pt x="5691" y="8000"/>
                  <a:pt x="6144" y="6541"/>
                  <a:pt x="7437" y="5600"/>
                </a:cubicBezTo>
                <a:cubicBezTo>
                  <a:pt x="8795" y="4612"/>
                  <a:pt x="10800" y="4282"/>
                  <a:pt x="12546" y="4800"/>
                </a:cubicBezTo>
                <a:cubicBezTo>
                  <a:pt x="14292" y="5318"/>
                  <a:pt x="15456" y="6588"/>
                  <a:pt x="15456" y="7953"/>
                </a:cubicBezTo>
                <a:cubicBezTo>
                  <a:pt x="15456" y="9788"/>
                  <a:pt x="13387" y="11341"/>
                  <a:pt x="10800" y="113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 b="1"/>
            </a:pPr>
            <a:endParaRPr/>
          </a:p>
        </p:txBody>
      </p:sp>
      <p:sp>
        <p:nvSpPr>
          <p:cNvPr id="7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72866" y="2654243"/>
            <a:ext cx="7406753" cy="4488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685800" indent="-2286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188719" indent="-274319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6764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2133600" indent="-304800">
              <a:lnSpc>
                <a:spcPct val="90000"/>
              </a:lnSpc>
              <a:buClrTx/>
              <a:buFontTx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Rectangle"/>
          <p:cNvSpPr>
            <a:spLocks noGrp="1"/>
          </p:cNvSpPr>
          <p:nvPr>
            <p:ph type="body" sz="quarter" idx="13"/>
          </p:nvPr>
        </p:nvSpPr>
        <p:spPr>
          <a:xfrm>
            <a:off x="972867" y="3379172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715" name="Rectangle"/>
          <p:cNvSpPr>
            <a:spLocks noGrp="1"/>
          </p:cNvSpPr>
          <p:nvPr>
            <p:ph type="body" sz="quarter" idx="14"/>
          </p:nvPr>
        </p:nvSpPr>
        <p:spPr>
          <a:xfrm>
            <a:off x="972867" y="4021723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716" name="Rectangle"/>
          <p:cNvSpPr>
            <a:spLocks noGrp="1"/>
          </p:cNvSpPr>
          <p:nvPr>
            <p:ph type="body" sz="quarter" idx="15"/>
          </p:nvPr>
        </p:nvSpPr>
        <p:spPr>
          <a:xfrm>
            <a:off x="972867" y="4680751"/>
            <a:ext cx="7406752" cy="44884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>
            <a:off x="402269" y="2520068"/>
            <a:ext cx="1" cy="2683302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8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719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8" name="Title Text"/>
          <p:cNvSpPr txBox="1">
            <a:spLocks noGrp="1"/>
          </p:cNvSpPr>
          <p:nvPr>
            <p:ph type="title"/>
          </p:nvPr>
        </p:nvSpPr>
        <p:spPr>
          <a:xfrm>
            <a:off x="571500" y="1876586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29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2.png" descr="image2.png"/>
          <p:cNvPicPr>
            <a:picLocks noChangeAspect="1"/>
          </p:cNvPicPr>
          <p:nvPr/>
        </p:nvPicPr>
        <p:blipFill>
          <a:blip r:embed="rId3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39" name="image2.png" descr="image2.png"/>
          <p:cNvPicPr>
            <a:picLocks noChangeAspect="1"/>
          </p:cNvPicPr>
          <p:nvPr/>
        </p:nvPicPr>
        <p:blipFill>
          <a:blip r:embed="rId2"/>
          <a:srcRect t="10680" r="5495" b="15282"/>
          <a:stretch>
            <a:fillRect/>
          </a:stretch>
        </p:blipFill>
        <p:spPr>
          <a:xfrm>
            <a:off x="2662227" y="-1"/>
            <a:ext cx="875385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Text"/>
          <p:cNvSpPr txBox="1">
            <a:spLocks noGrp="1"/>
          </p:cNvSpPr>
          <p:nvPr>
            <p:ph type="title"/>
          </p:nvPr>
        </p:nvSpPr>
        <p:spPr>
          <a:xfrm>
            <a:off x="571500" y="1876586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41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5" y="928011"/>
            <a:ext cx="4734561" cy="416813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1893767"/>
            <a:ext cx="7158039" cy="393096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1pPr>
            <a:lvl2pPr marL="754380" indent="-411480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2pPr>
            <a:lvl3pPr marL="1028700" indent="-342900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3pPr>
            <a:lvl4pPr marL="1414462" indent="-385762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4pPr>
            <a:lvl5pPr marL="1757362" indent="-385762">
              <a:buClr>
                <a:srgbClr val="70B207"/>
              </a:buClr>
              <a:buFontTx/>
              <a:buAutoNum type="arabicPeriod"/>
              <a:defRPr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Line"/>
          <p:cNvSpPr/>
          <p:nvPr/>
        </p:nvSpPr>
        <p:spPr>
          <a:xfrm flipH="1" flipV="1">
            <a:off x="762000" y="1596095"/>
            <a:ext cx="753257" cy="1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8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3" y="6090618"/>
            <a:ext cx="2256696" cy="250745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888888"/>
                </a:solidFill>
                <a:latin typeface="Proxima Nova Rg"/>
                <a:ea typeface="Proxima Nova Rg"/>
                <a:cs typeface="Proxima Nova Rg"/>
                <a:sym typeface="Proxima Nova Rg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59943" y="2730355"/>
            <a:ext cx="3466068" cy="307748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402269" y="476719"/>
            <a:ext cx="7978542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0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sp>
        <p:nvSpPr>
          <p:cNvPr id="92" name="Rectangle"/>
          <p:cNvSpPr>
            <a:spLocks noGrp="1"/>
          </p:cNvSpPr>
          <p:nvPr>
            <p:ph type="body" sz="quarter" idx="13"/>
          </p:nvPr>
        </p:nvSpPr>
        <p:spPr>
          <a:xfrm>
            <a:off x="759942" y="2174380"/>
            <a:ext cx="3466067" cy="43542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sp>
        <p:nvSpPr>
          <p:cNvPr id="93" name="Line"/>
          <p:cNvSpPr/>
          <p:nvPr/>
        </p:nvSpPr>
        <p:spPr>
          <a:xfrm flipH="1">
            <a:off x="4571999" y="2222626"/>
            <a:ext cx="1" cy="3585217"/>
          </a:xfrm>
          <a:prstGeom prst="line">
            <a:avLst/>
          </a:prstGeom>
          <a:ln w="12700">
            <a:solidFill>
              <a:srgbClr val="00624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4"/>
          </p:nvPr>
        </p:nvSpPr>
        <p:spPr>
          <a:xfrm>
            <a:off x="4917990" y="2174380"/>
            <a:ext cx="3466067" cy="43542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ClrTx/>
              <a:buSzTx/>
              <a:buFontTx/>
              <a:buNone/>
              <a:defRPr sz="2800">
                <a:solidFill>
                  <a:srgbClr val="70B207"/>
                </a:solidFill>
                <a:latin typeface="Proxima Nova Bold"/>
                <a:ea typeface="Proxima Nova Bold"/>
                <a:cs typeface="Proxima Nova Bold"/>
                <a:sym typeface="Proxima Nova Bold"/>
              </a:defRPr>
            </a:pPr>
            <a:endParaRPr/>
          </a:p>
        </p:txBody>
      </p:sp>
      <p:pic>
        <p:nvPicPr>
          <p:cNvPr id="95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2270" y="1647106"/>
            <a:ext cx="3979993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9" cy="76854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403225" y="1639888"/>
            <a:ext cx="8338505" cy="435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2269" y="476719"/>
            <a:ext cx="7977350" cy="768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Line"/>
          <p:cNvSpPr/>
          <p:nvPr/>
        </p:nvSpPr>
        <p:spPr>
          <a:xfrm>
            <a:off x="8518759" y="625958"/>
            <a:ext cx="1" cy="232323"/>
          </a:xfrm>
          <a:prstGeom prst="line">
            <a:avLst/>
          </a:prstGeom>
          <a:ln w="12700">
            <a:solidFill>
              <a:srgbClr val="70B20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Rectangle"/>
          <p:cNvSpPr/>
          <p:nvPr/>
        </p:nvSpPr>
        <p:spPr>
          <a:xfrm>
            <a:off x="0" y="6466113"/>
            <a:ext cx="9144000" cy="391887"/>
          </a:xfrm>
          <a:prstGeom prst="rect">
            <a:avLst/>
          </a:prstGeom>
          <a:solidFill>
            <a:srgbClr val="0062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© UAB. All Rights Reserved."/>
          <p:cNvSpPr txBox="1"/>
          <p:nvPr/>
        </p:nvSpPr>
        <p:spPr>
          <a:xfrm>
            <a:off x="7955345" y="6679131"/>
            <a:ext cx="78638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© UAB. All Rights Reserved.</a:t>
            </a:r>
          </a:p>
        </p:txBody>
      </p:sp>
      <p:pic>
        <p:nvPicPr>
          <p:cNvPr id="8" name="image6.png" descr="image6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03225" y="6593267"/>
            <a:ext cx="1763517" cy="15335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6241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31519" marR="0" indent="-274319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2192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714500" marR="0" indent="-3429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171700" marR="0" indent="-3429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5908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0480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5052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962400" marR="0" indent="-304800" algn="l" defTabSz="914400" latinLnBrk="0">
        <a:lnSpc>
          <a:spcPct val="100000"/>
        </a:lnSpc>
        <a:spcBef>
          <a:spcPts val="1000"/>
        </a:spcBef>
        <a:spcAft>
          <a:spcPts val="0"/>
        </a:spcAft>
        <a:buClr>
          <a:srgbClr val="00624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projector.tensorflow.org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 Fan, Abdullateef Almudaifer, Sungman Kang"/>
          <p:cNvSpPr txBox="1">
            <a:spLocks noGrp="1"/>
          </p:cNvSpPr>
          <p:nvPr>
            <p:ph type="body" sz="quarter" idx="1"/>
          </p:nvPr>
        </p:nvSpPr>
        <p:spPr>
          <a:xfrm>
            <a:off x="762000" y="4333876"/>
            <a:ext cx="6762578" cy="1655762"/>
          </a:xfrm>
          <a:prstGeom prst="rect">
            <a:avLst/>
          </a:prstGeom>
        </p:spPr>
        <p:txBody>
          <a:bodyPr/>
          <a:lstStyle/>
          <a:p>
            <a:r>
              <a:t>Ke Fan, Abdullateef Almudaifer, Sungman Kang </a:t>
            </a:r>
            <a:endParaRPr sz="1200"/>
          </a:p>
          <a:p>
            <a:endParaRPr sz="1200"/>
          </a:p>
        </p:txBody>
      </p:sp>
      <p:sp>
        <p:nvSpPr>
          <p:cNvPr id="752" name="Investigation of Image Classification based on Transfer Learning and Siamese Network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8122600" cy="1715669"/>
          </a:xfrm>
          <a:prstGeom prst="rect">
            <a:avLst/>
          </a:prstGeom>
        </p:spPr>
        <p:txBody>
          <a:bodyPr/>
          <a:lstStyle/>
          <a:p>
            <a:pPr defTabSz="548640">
              <a:defRPr sz="3600"/>
            </a:pPr>
            <a:r>
              <a:t>Investigation of Image Classification based on Transfer Learning and Siamese Network</a:t>
            </a:r>
            <a:endParaRPr sz="720"/>
          </a:p>
          <a:p>
            <a:pPr defTabSz="548640">
              <a:defRPr sz="3600"/>
            </a:pPr>
            <a:endParaRPr sz="72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Xce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Implementation</a:t>
            </a:r>
            <a:endParaRPr dirty="0"/>
          </a:p>
        </p:txBody>
      </p:sp>
      <p:sp>
        <p:nvSpPr>
          <p:cNvPr id="7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F498F-8B79-4A33-80DC-5765DE4A8A7A}"/>
              </a:ext>
            </a:extLst>
          </p:cNvPr>
          <p:cNvGrpSpPr/>
          <p:nvPr/>
        </p:nvGrpSpPr>
        <p:grpSpPr>
          <a:xfrm>
            <a:off x="482815" y="4368680"/>
            <a:ext cx="4978582" cy="1261116"/>
            <a:chOff x="482815" y="3027560"/>
            <a:chExt cx="4978582" cy="1261116"/>
          </a:xfrm>
        </p:grpSpPr>
        <p:sp>
          <p:nvSpPr>
            <p:cNvPr id="39" name="Rectangle">
              <a:extLst>
                <a:ext uri="{FF2B5EF4-FFF2-40B4-BE49-F238E27FC236}">
                  <a16:creationId xmlns:a16="http://schemas.microsoft.com/office/drawing/2014/main" id="{34D79A58-24A3-43EC-AF29-4DD6D2296D54}"/>
                </a:ext>
              </a:extLst>
            </p:cNvPr>
            <p:cNvSpPr/>
            <p:nvPr/>
          </p:nvSpPr>
          <p:spPr>
            <a:xfrm>
              <a:off x="4481724" y="3027560"/>
              <a:ext cx="554140" cy="1261116"/>
            </a:xfrm>
            <a:prstGeom prst="rect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r>
                <a:rPr lang="en-US" sz="1600" dirty="0"/>
                <a:t>FC</a:t>
              </a:r>
            </a:p>
            <a:p>
              <a:pPr algn="ctr"/>
              <a:r>
                <a:rPr lang="en-US" sz="1600" dirty="0"/>
                <a:t>+</a:t>
              </a:r>
            </a:p>
            <a:p>
              <a:pPr algn="ctr"/>
              <a:r>
                <a:rPr lang="en-US" sz="1600" dirty="0" err="1"/>
                <a:t>Relu</a:t>
              </a:r>
              <a:endParaRPr lang="en-US" sz="1100" dirty="0"/>
            </a:p>
          </p:txBody>
        </p:sp>
        <p:pic>
          <p:nvPicPr>
            <p:cNvPr id="40" name="data_example.png" descr="data_example.png">
              <a:extLst>
                <a:ext uri="{FF2B5EF4-FFF2-40B4-BE49-F238E27FC236}">
                  <a16:creationId xmlns:a16="http://schemas.microsoft.com/office/drawing/2014/main" id="{4FC26C21-F39C-4119-B10F-CDD5D0205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033" r="78296"/>
            <a:stretch/>
          </p:blipFill>
          <p:spPr>
            <a:xfrm>
              <a:off x="482815" y="3265344"/>
              <a:ext cx="1199287" cy="93631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71C8DFA-9B99-4DD7-BECA-D15E9A77DB52}"/>
                </a:ext>
              </a:extLst>
            </p:cNvPr>
            <p:cNvSpPr/>
            <p:nvPr/>
          </p:nvSpPr>
          <p:spPr>
            <a:xfrm>
              <a:off x="3377553" y="3514493"/>
              <a:ext cx="676287" cy="404552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r>
                <a:rPr lang="en-US" dirty="0"/>
                <a:t>G.A.B</a:t>
              </a:r>
              <a:endParaRPr dirty="0"/>
            </a:p>
          </p:txBody>
        </p:sp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65977681-90B0-49B3-9F15-AE65D7961541}"/>
                </a:ext>
              </a:extLst>
            </p:cNvPr>
            <p:cNvSpPr/>
            <p:nvPr/>
          </p:nvSpPr>
          <p:spPr>
            <a:xfrm>
              <a:off x="2104830" y="3541691"/>
              <a:ext cx="789688" cy="404550"/>
            </a:xfrm>
            <a:prstGeom prst="rect">
              <a:avLst/>
            </a:prstGeom>
            <a:solidFill>
              <a:schemeClr val="accent4">
                <a:lumOff val="2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r>
                <a:rPr lang="en-US" sz="1200" dirty="0" err="1"/>
                <a:t>Xception</a:t>
              </a:r>
              <a:endParaRPr sz="1200" dirty="0"/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6554C741-05BE-41A7-A3C0-5300D81ACE0A}"/>
                </a:ext>
              </a:extLst>
            </p:cNvPr>
            <p:cNvSpPr/>
            <p:nvPr/>
          </p:nvSpPr>
          <p:spPr>
            <a:xfrm>
              <a:off x="1673398" y="3735693"/>
              <a:ext cx="394088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327E223D-1FEB-4914-AF13-6AC992F85D77}"/>
                </a:ext>
              </a:extLst>
            </p:cNvPr>
            <p:cNvSpPr/>
            <p:nvPr/>
          </p:nvSpPr>
          <p:spPr>
            <a:xfrm>
              <a:off x="2949175" y="3716769"/>
              <a:ext cx="394088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E950848-7AE5-4DF5-9FFC-64309F3F5F32}"/>
                </a:ext>
              </a:extLst>
            </p:cNvPr>
            <p:cNvSpPr/>
            <p:nvPr/>
          </p:nvSpPr>
          <p:spPr>
            <a:xfrm>
              <a:off x="4098654" y="3706304"/>
              <a:ext cx="366741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F34800FE-D4F3-4209-A824-AD62EF51721C}"/>
                </a:ext>
              </a:extLst>
            </p:cNvPr>
            <p:cNvSpPr/>
            <p:nvPr/>
          </p:nvSpPr>
          <p:spPr>
            <a:xfrm>
              <a:off x="5094656" y="3716769"/>
              <a:ext cx="366741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3060D8-BB32-480A-84A6-72B7438E0A91}"/>
              </a:ext>
            </a:extLst>
          </p:cNvPr>
          <p:cNvGrpSpPr/>
          <p:nvPr/>
        </p:nvGrpSpPr>
        <p:grpSpPr>
          <a:xfrm>
            <a:off x="632069" y="1879855"/>
            <a:ext cx="4248148" cy="936312"/>
            <a:chOff x="527832" y="1675799"/>
            <a:chExt cx="4248148" cy="936312"/>
          </a:xfrm>
        </p:grpSpPr>
        <p:sp>
          <p:nvSpPr>
            <p:cNvPr id="785" name="Rectangle"/>
            <p:cNvSpPr/>
            <p:nvPr/>
          </p:nvSpPr>
          <p:spPr>
            <a:xfrm>
              <a:off x="3957237" y="1918300"/>
              <a:ext cx="818743" cy="404552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r>
                <a:rPr lang="en-US" dirty="0"/>
                <a:t>G.A.B</a:t>
              </a:r>
              <a:endParaRPr dirty="0"/>
            </a:p>
          </p:txBody>
        </p:sp>
        <p:sp>
          <p:nvSpPr>
            <p:cNvPr id="789" name="Rectangle"/>
            <p:cNvSpPr/>
            <p:nvPr/>
          </p:nvSpPr>
          <p:spPr>
            <a:xfrm>
              <a:off x="2187061" y="1941680"/>
              <a:ext cx="1152197" cy="404550"/>
            </a:xfrm>
            <a:prstGeom prst="rect">
              <a:avLst/>
            </a:prstGeom>
            <a:solidFill>
              <a:schemeClr val="accent4">
                <a:lumOff val="2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r>
                <a:rPr lang="en-US" sz="1200" dirty="0" err="1"/>
                <a:t>Xception</a:t>
              </a:r>
              <a:endParaRPr sz="1200" dirty="0"/>
            </a:p>
          </p:txBody>
        </p:sp>
        <p:sp>
          <p:nvSpPr>
            <p:cNvPr id="799" name="Line"/>
            <p:cNvSpPr/>
            <p:nvPr/>
          </p:nvSpPr>
          <p:spPr>
            <a:xfrm>
              <a:off x="1727119" y="2145035"/>
              <a:ext cx="394088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D1ECD09B-AB6C-460C-90AD-A27ACF415745}"/>
                </a:ext>
              </a:extLst>
            </p:cNvPr>
            <p:cNvSpPr/>
            <p:nvPr/>
          </p:nvSpPr>
          <p:spPr>
            <a:xfrm>
              <a:off x="3391871" y="2144402"/>
              <a:ext cx="394088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pic>
          <p:nvPicPr>
            <p:cNvPr id="64" name="data_example.png" descr="data_example.png">
              <a:extLst>
                <a:ext uri="{FF2B5EF4-FFF2-40B4-BE49-F238E27FC236}">
                  <a16:creationId xmlns:a16="http://schemas.microsoft.com/office/drawing/2014/main" id="{680D24CC-C933-4346-BCBE-EFDA7B75C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033" r="78296"/>
            <a:stretch/>
          </p:blipFill>
          <p:spPr>
            <a:xfrm>
              <a:off x="527832" y="1675799"/>
              <a:ext cx="1199287" cy="93631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9" name="Line">
            <a:extLst>
              <a:ext uri="{FF2B5EF4-FFF2-40B4-BE49-F238E27FC236}">
                <a16:creationId xmlns:a16="http://schemas.microsoft.com/office/drawing/2014/main" id="{951B1515-E752-4EB4-98F5-E21AB4EB739A}"/>
              </a:ext>
            </a:extLst>
          </p:cNvPr>
          <p:cNvSpPr/>
          <p:nvPr/>
        </p:nvSpPr>
        <p:spPr>
          <a:xfrm>
            <a:off x="5035864" y="2351551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0" name="Output / Classes">
            <a:extLst>
              <a:ext uri="{FF2B5EF4-FFF2-40B4-BE49-F238E27FC236}">
                <a16:creationId xmlns:a16="http://schemas.microsoft.com/office/drawing/2014/main" id="{6667D916-ACBA-49B6-B587-653B40BDCCE8}"/>
              </a:ext>
            </a:extLst>
          </p:cNvPr>
          <p:cNvSpPr txBox="1"/>
          <p:nvPr/>
        </p:nvSpPr>
        <p:spPr>
          <a:xfrm>
            <a:off x="6869598" y="2185571"/>
            <a:ext cx="592717" cy="261610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/>
            </a:lvl1pPr>
          </a:lstStyle>
          <a:p>
            <a:r>
              <a:rPr lang="en-US" sz="1100" dirty="0" err="1"/>
              <a:t>softmax</a:t>
            </a:r>
            <a:endParaRPr sz="1100" dirty="0"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AC4FF290-60AE-4790-B1AB-8114D5B51787}"/>
              </a:ext>
            </a:extLst>
          </p:cNvPr>
          <p:cNvSpPr/>
          <p:nvPr/>
        </p:nvSpPr>
        <p:spPr>
          <a:xfrm>
            <a:off x="7509006" y="2307527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C2C010BC-100D-4A7A-ABB1-9828E5DEA05F}"/>
              </a:ext>
            </a:extLst>
          </p:cNvPr>
          <p:cNvSpPr/>
          <p:nvPr/>
        </p:nvSpPr>
        <p:spPr>
          <a:xfrm>
            <a:off x="6443981" y="2303681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4E1121-A8F2-4939-B171-1D528BD724A8}"/>
              </a:ext>
            </a:extLst>
          </p:cNvPr>
          <p:cNvGrpSpPr/>
          <p:nvPr/>
        </p:nvGrpSpPr>
        <p:grpSpPr>
          <a:xfrm>
            <a:off x="5590290" y="1612685"/>
            <a:ext cx="818743" cy="1470653"/>
            <a:chOff x="5232585" y="1299216"/>
            <a:chExt cx="818743" cy="1470653"/>
          </a:xfrm>
        </p:grpSpPr>
        <p:sp>
          <p:nvSpPr>
            <p:cNvPr id="54" name="Rectangle">
              <a:extLst>
                <a:ext uri="{FF2B5EF4-FFF2-40B4-BE49-F238E27FC236}">
                  <a16:creationId xmlns:a16="http://schemas.microsoft.com/office/drawing/2014/main" id="{541A78B3-9D95-40A1-84FE-24E584400E82}"/>
                </a:ext>
              </a:extLst>
            </p:cNvPr>
            <p:cNvSpPr/>
            <p:nvPr/>
          </p:nvSpPr>
          <p:spPr>
            <a:xfrm>
              <a:off x="5232585" y="1299216"/>
              <a:ext cx="818743" cy="1470653"/>
            </a:xfrm>
            <a:prstGeom prst="rect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endParaRPr sz="9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39A1B39-42FC-4E4B-9BFF-EB5218ADB4C2}"/>
                </a:ext>
              </a:extLst>
            </p:cNvPr>
            <p:cNvSpPr/>
            <p:nvPr/>
          </p:nvSpPr>
          <p:spPr>
            <a:xfrm>
              <a:off x="5317305" y="1336611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shoes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33401E-88E4-4D72-9CC3-01C59CEF4F52}"/>
                </a:ext>
              </a:extLst>
            </p:cNvPr>
            <p:cNvSpPr/>
            <p:nvPr/>
          </p:nvSpPr>
          <p:spPr>
            <a:xfrm>
              <a:off x="5303837" y="1693490"/>
              <a:ext cx="63525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sandals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CC3DB1A-1753-4D72-BB44-4929E2C5E9C9}"/>
                </a:ext>
              </a:extLst>
            </p:cNvPr>
            <p:cNvSpPr/>
            <p:nvPr/>
          </p:nvSpPr>
          <p:spPr>
            <a:xfrm>
              <a:off x="5320475" y="2058955"/>
              <a:ext cx="61239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slippers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40E411D-B384-4E17-B744-2323E48EC4E4}"/>
                </a:ext>
              </a:extLst>
            </p:cNvPr>
            <p:cNvSpPr/>
            <p:nvPr/>
          </p:nvSpPr>
          <p:spPr>
            <a:xfrm>
              <a:off x="5331905" y="2420905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boots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61A60C-0EE3-4A85-B0DA-ECA5A0385258}"/>
              </a:ext>
            </a:extLst>
          </p:cNvPr>
          <p:cNvGrpSpPr/>
          <p:nvPr/>
        </p:nvGrpSpPr>
        <p:grpSpPr>
          <a:xfrm>
            <a:off x="7970247" y="1612685"/>
            <a:ext cx="818743" cy="1470653"/>
            <a:chOff x="5232585" y="1299216"/>
            <a:chExt cx="818743" cy="1470653"/>
          </a:xfrm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9B72FBBA-3F36-47AF-BC22-E965C2ABEB3B}"/>
                </a:ext>
              </a:extLst>
            </p:cNvPr>
            <p:cNvSpPr/>
            <p:nvPr/>
          </p:nvSpPr>
          <p:spPr>
            <a:xfrm>
              <a:off x="5232585" y="1299216"/>
              <a:ext cx="818743" cy="1470653"/>
            </a:xfrm>
            <a:prstGeom prst="rect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endParaRPr sz="9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758BEA5-E27B-40AD-A4DE-C06A22F6D67F}"/>
                </a:ext>
              </a:extLst>
            </p:cNvPr>
            <p:cNvSpPr/>
            <p:nvPr/>
          </p:nvSpPr>
          <p:spPr>
            <a:xfrm>
              <a:off x="5317305" y="1336611"/>
              <a:ext cx="601980" cy="302952"/>
            </a:xfrm>
            <a:prstGeom prst="ellipse">
              <a:avLst/>
            </a:prstGeom>
            <a:solidFill>
              <a:schemeClr val="tx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shoes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8F8F32F-8F27-46CD-929D-29C55C876CE4}"/>
                </a:ext>
              </a:extLst>
            </p:cNvPr>
            <p:cNvSpPr/>
            <p:nvPr/>
          </p:nvSpPr>
          <p:spPr>
            <a:xfrm>
              <a:off x="5303837" y="1693490"/>
              <a:ext cx="63525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sandals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276BAC-74E9-4401-BEC3-638E4833DDB2}"/>
                </a:ext>
              </a:extLst>
            </p:cNvPr>
            <p:cNvSpPr/>
            <p:nvPr/>
          </p:nvSpPr>
          <p:spPr>
            <a:xfrm>
              <a:off x="5320475" y="2058955"/>
              <a:ext cx="61239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slippers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449778-2046-43F5-B26B-07CCF044F5AC}"/>
                </a:ext>
              </a:extLst>
            </p:cNvPr>
            <p:cNvSpPr/>
            <p:nvPr/>
          </p:nvSpPr>
          <p:spPr>
            <a:xfrm>
              <a:off x="5331905" y="2420905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boots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E7918FF-7AA1-4410-9464-7AB1115467DB}"/>
              </a:ext>
            </a:extLst>
          </p:cNvPr>
          <p:cNvSpPr txBox="1"/>
          <p:nvPr/>
        </p:nvSpPr>
        <p:spPr>
          <a:xfrm>
            <a:off x="5729740" y="1336451"/>
            <a:ext cx="79102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scores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08A7C7-8298-4448-8170-B6BAA130A7DC}"/>
              </a:ext>
            </a:extLst>
          </p:cNvPr>
          <p:cNvSpPr txBox="1"/>
          <p:nvPr/>
        </p:nvSpPr>
        <p:spPr>
          <a:xfrm>
            <a:off x="7926555" y="1336451"/>
            <a:ext cx="113492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Probabilities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75" name="Output / Classes">
            <a:extLst>
              <a:ext uri="{FF2B5EF4-FFF2-40B4-BE49-F238E27FC236}">
                <a16:creationId xmlns:a16="http://schemas.microsoft.com/office/drawing/2014/main" id="{FF5B9FBB-5A69-4C3C-BD90-C33A1A0CF361}"/>
              </a:ext>
            </a:extLst>
          </p:cNvPr>
          <p:cNvSpPr txBox="1"/>
          <p:nvPr/>
        </p:nvSpPr>
        <p:spPr>
          <a:xfrm>
            <a:off x="6877885" y="4886511"/>
            <a:ext cx="592717" cy="261610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/>
            </a:lvl1pPr>
          </a:lstStyle>
          <a:p>
            <a:r>
              <a:rPr lang="en-US" sz="1100" dirty="0" err="1"/>
              <a:t>softmax</a:t>
            </a:r>
            <a:endParaRPr sz="1100" dirty="0"/>
          </a:p>
        </p:txBody>
      </p:sp>
      <p:sp>
        <p:nvSpPr>
          <p:cNvPr id="76" name="Line">
            <a:extLst>
              <a:ext uri="{FF2B5EF4-FFF2-40B4-BE49-F238E27FC236}">
                <a16:creationId xmlns:a16="http://schemas.microsoft.com/office/drawing/2014/main" id="{07B767BA-1B03-466F-A70F-25B250B40702}"/>
              </a:ext>
            </a:extLst>
          </p:cNvPr>
          <p:cNvSpPr/>
          <p:nvPr/>
        </p:nvSpPr>
        <p:spPr>
          <a:xfrm>
            <a:off x="7517293" y="5008467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89" name="Line">
            <a:extLst>
              <a:ext uri="{FF2B5EF4-FFF2-40B4-BE49-F238E27FC236}">
                <a16:creationId xmlns:a16="http://schemas.microsoft.com/office/drawing/2014/main" id="{67BC0EE2-CC96-4497-947E-7838C6B1DDBC}"/>
              </a:ext>
            </a:extLst>
          </p:cNvPr>
          <p:cNvSpPr/>
          <p:nvPr/>
        </p:nvSpPr>
        <p:spPr>
          <a:xfrm>
            <a:off x="6452268" y="5004621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92467B0-CE00-4380-B791-37BE01A893FC}"/>
              </a:ext>
            </a:extLst>
          </p:cNvPr>
          <p:cNvGrpSpPr/>
          <p:nvPr/>
        </p:nvGrpSpPr>
        <p:grpSpPr>
          <a:xfrm>
            <a:off x="5598577" y="4313625"/>
            <a:ext cx="818743" cy="1470653"/>
            <a:chOff x="5232585" y="1299216"/>
            <a:chExt cx="818743" cy="1470653"/>
          </a:xfrm>
        </p:grpSpPr>
        <p:sp>
          <p:nvSpPr>
            <p:cNvPr id="92" name="Rectangle">
              <a:extLst>
                <a:ext uri="{FF2B5EF4-FFF2-40B4-BE49-F238E27FC236}">
                  <a16:creationId xmlns:a16="http://schemas.microsoft.com/office/drawing/2014/main" id="{1984B63A-DA55-4040-AE63-18B7046DF88C}"/>
                </a:ext>
              </a:extLst>
            </p:cNvPr>
            <p:cNvSpPr/>
            <p:nvPr/>
          </p:nvSpPr>
          <p:spPr>
            <a:xfrm>
              <a:off x="5232585" y="1299216"/>
              <a:ext cx="818743" cy="1470653"/>
            </a:xfrm>
            <a:prstGeom prst="rect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endParaRPr sz="9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A70C17A-C46E-4D2F-88C5-9448CFDE99C2}"/>
                </a:ext>
              </a:extLst>
            </p:cNvPr>
            <p:cNvSpPr/>
            <p:nvPr/>
          </p:nvSpPr>
          <p:spPr>
            <a:xfrm>
              <a:off x="5317305" y="1336611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shoes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FE19BB7-B16C-4177-820A-6DD5F02A0E9C}"/>
                </a:ext>
              </a:extLst>
            </p:cNvPr>
            <p:cNvSpPr/>
            <p:nvPr/>
          </p:nvSpPr>
          <p:spPr>
            <a:xfrm>
              <a:off x="5303837" y="1693490"/>
              <a:ext cx="63525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sandals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CDEE546-E5A1-4DC9-AD2C-5B4C0A13529B}"/>
                </a:ext>
              </a:extLst>
            </p:cNvPr>
            <p:cNvSpPr/>
            <p:nvPr/>
          </p:nvSpPr>
          <p:spPr>
            <a:xfrm>
              <a:off x="5320475" y="2058955"/>
              <a:ext cx="61239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slippers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14AD849-E6F1-417C-9B2D-DC1A41EE120F}"/>
                </a:ext>
              </a:extLst>
            </p:cNvPr>
            <p:cNvSpPr/>
            <p:nvPr/>
          </p:nvSpPr>
          <p:spPr>
            <a:xfrm>
              <a:off x="5331905" y="2420905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boots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21F93B3-BB24-467A-A1B2-616B51955D6E}"/>
              </a:ext>
            </a:extLst>
          </p:cNvPr>
          <p:cNvGrpSpPr/>
          <p:nvPr/>
        </p:nvGrpSpPr>
        <p:grpSpPr>
          <a:xfrm>
            <a:off x="7978534" y="4313625"/>
            <a:ext cx="818743" cy="1470653"/>
            <a:chOff x="5232585" y="1299216"/>
            <a:chExt cx="818743" cy="1470653"/>
          </a:xfrm>
        </p:grpSpPr>
        <p:sp>
          <p:nvSpPr>
            <p:cNvPr id="98" name="Rectangle">
              <a:extLst>
                <a:ext uri="{FF2B5EF4-FFF2-40B4-BE49-F238E27FC236}">
                  <a16:creationId xmlns:a16="http://schemas.microsoft.com/office/drawing/2014/main" id="{FF55702F-3983-4815-AA3C-73EE5EC6E201}"/>
                </a:ext>
              </a:extLst>
            </p:cNvPr>
            <p:cNvSpPr/>
            <p:nvPr/>
          </p:nvSpPr>
          <p:spPr>
            <a:xfrm>
              <a:off x="5232585" y="1299216"/>
              <a:ext cx="818743" cy="1470653"/>
            </a:xfrm>
            <a:prstGeom prst="rect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endParaRPr sz="900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0CAD282-8D03-4A51-AFEF-4BF48466469B}"/>
                </a:ext>
              </a:extLst>
            </p:cNvPr>
            <p:cNvSpPr/>
            <p:nvPr/>
          </p:nvSpPr>
          <p:spPr>
            <a:xfrm>
              <a:off x="5317305" y="1336611"/>
              <a:ext cx="601980" cy="302952"/>
            </a:xfrm>
            <a:prstGeom prst="ellipse">
              <a:avLst/>
            </a:prstGeom>
            <a:solidFill>
              <a:schemeClr val="tx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shoes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09AA439-B5E7-4545-A153-FF0F55259B6E}"/>
                </a:ext>
              </a:extLst>
            </p:cNvPr>
            <p:cNvSpPr/>
            <p:nvPr/>
          </p:nvSpPr>
          <p:spPr>
            <a:xfrm>
              <a:off x="5303837" y="1693490"/>
              <a:ext cx="63525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sandals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FC3948A-7BDD-4460-9632-F2BC45567D36}"/>
                </a:ext>
              </a:extLst>
            </p:cNvPr>
            <p:cNvSpPr/>
            <p:nvPr/>
          </p:nvSpPr>
          <p:spPr>
            <a:xfrm>
              <a:off x="5320475" y="2058955"/>
              <a:ext cx="61239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slippers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B52D13A-C59E-4894-958E-33670C2DE2BB}"/>
                </a:ext>
              </a:extLst>
            </p:cNvPr>
            <p:cNvSpPr/>
            <p:nvPr/>
          </p:nvSpPr>
          <p:spPr>
            <a:xfrm>
              <a:off x="5331905" y="2420905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boots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3F713776-F1E3-4A91-A8BC-C0AFD8C73EF9}"/>
              </a:ext>
            </a:extLst>
          </p:cNvPr>
          <p:cNvSpPr txBox="1"/>
          <p:nvPr/>
        </p:nvSpPr>
        <p:spPr>
          <a:xfrm>
            <a:off x="5738027" y="4037391"/>
            <a:ext cx="79102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scores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1D474F-D26C-4DA2-99E1-338A763637C6}"/>
              </a:ext>
            </a:extLst>
          </p:cNvPr>
          <p:cNvSpPr txBox="1"/>
          <p:nvPr/>
        </p:nvSpPr>
        <p:spPr>
          <a:xfrm>
            <a:off x="7935895" y="4023007"/>
            <a:ext cx="96426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Probabilities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E153E2-AA48-4165-A3F9-501B70F71C25}"/>
              </a:ext>
            </a:extLst>
          </p:cNvPr>
          <p:cNvSpPr/>
          <p:nvPr/>
        </p:nvSpPr>
        <p:spPr>
          <a:xfrm>
            <a:off x="537211" y="4000981"/>
            <a:ext cx="8412480" cy="1996513"/>
          </a:xfrm>
          <a:prstGeom prst="roundRect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3102CC-D53B-4B13-A121-0C313678EF33}"/>
              </a:ext>
            </a:extLst>
          </p:cNvPr>
          <p:cNvSpPr txBox="1"/>
          <p:nvPr/>
        </p:nvSpPr>
        <p:spPr>
          <a:xfrm>
            <a:off x="4598733" y="5629796"/>
            <a:ext cx="679293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512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B06455-5953-4584-8B38-D6D72667619A}"/>
              </a:ext>
            </a:extLst>
          </p:cNvPr>
          <p:cNvSpPr txBox="1"/>
          <p:nvPr/>
        </p:nvSpPr>
        <p:spPr>
          <a:xfrm>
            <a:off x="2512202" y="2567632"/>
            <a:ext cx="88974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3, 3, 2048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6351A7-F336-43FB-B487-04060CDCA246}"/>
              </a:ext>
            </a:extLst>
          </p:cNvPr>
          <p:cNvSpPr txBox="1"/>
          <p:nvPr/>
        </p:nvSpPr>
        <p:spPr>
          <a:xfrm>
            <a:off x="2141957" y="5281168"/>
            <a:ext cx="88974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2048, 3, 3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052B47-68B8-4277-B83B-9A986A2FF3D3}"/>
              </a:ext>
            </a:extLst>
          </p:cNvPr>
          <p:cNvSpPr txBox="1"/>
          <p:nvPr/>
        </p:nvSpPr>
        <p:spPr>
          <a:xfrm>
            <a:off x="4293909" y="2533452"/>
            <a:ext cx="88974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2048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C6BD1A-07B0-46E1-92EB-1FCB499D9382}"/>
              </a:ext>
            </a:extLst>
          </p:cNvPr>
          <p:cNvSpPr txBox="1"/>
          <p:nvPr/>
        </p:nvSpPr>
        <p:spPr>
          <a:xfrm>
            <a:off x="3505668" y="5245512"/>
            <a:ext cx="88974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2048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059816F-C298-4D5D-848E-FAE4FB4FE04B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  <p:extLst>
      <p:ext uri="{BB962C8B-B14F-4D97-AF65-F5344CB8AC3E}">
        <p14:creationId xmlns:p14="http://schemas.microsoft.com/office/powerpoint/2010/main" val="18937937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iamese Network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t>Siamese Network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iamese Network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Siamese Network</a:t>
            </a:r>
          </a:p>
        </p:txBody>
      </p:sp>
      <p:sp>
        <p:nvSpPr>
          <p:cNvPr id="8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815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16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/>
          <a:srcRect r="15376" b="76841"/>
          <a:stretch>
            <a:fillRect/>
          </a:stretch>
        </p:blipFill>
        <p:spPr>
          <a:xfrm>
            <a:off x="223021" y="1722246"/>
            <a:ext cx="6000988" cy="1379805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Square"/>
          <p:cNvSpPr/>
          <p:nvPr/>
        </p:nvSpPr>
        <p:spPr>
          <a:xfrm>
            <a:off x="6253448" y="1964696"/>
            <a:ext cx="698501" cy="698501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8" name="Loss"/>
          <p:cNvSpPr txBox="1"/>
          <p:nvPr/>
        </p:nvSpPr>
        <p:spPr>
          <a:xfrm>
            <a:off x="6317516" y="2128526"/>
            <a:ext cx="5957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Loss </a:t>
            </a:r>
          </a:p>
        </p:txBody>
      </p:sp>
      <p:sp>
        <p:nvSpPr>
          <p:cNvPr id="819" name="Our network consists of a batch input layer and a deep CNN followed by L2 normalization, which results in the image embedding. This is followed by a loss function during training. Furthermore, we add one more CNN layer to generate classes output."/>
          <p:cNvSpPr txBox="1"/>
          <p:nvPr/>
        </p:nvSpPr>
        <p:spPr>
          <a:xfrm>
            <a:off x="467183" y="3448019"/>
            <a:ext cx="823112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Our network consists of a batch input layer and a deep CNN followed by L2 normalization, which results in the image embedding. This is followed by a loss function during training. Furthermore, we add one more </a:t>
            </a:r>
            <a:r>
              <a:rPr lang="en-US" dirty="0"/>
              <a:t>FC</a:t>
            </a:r>
            <a:r>
              <a:rPr dirty="0"/>
              <a:t> layer to generate classes output.</a:t>
            </a:r>
          </a:p>
        </p:txBody>
      </p:sp>
      <p:sp>
        <p:nvSpPr>
          <p:cNvPr id="820" name="Arrow"/>
          <p:cNvSpPr/>
          <p:nvPr/>
        </p:nvSpPr>
        <p:spPr>
          <a:xfrm>
            <a:off x="7012978" y="2251185"/>
            <a:ext cx="208120" cy="201724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1" name="Square"/>
          <p:cNvSpPr/>
          <p:nvPr/>
        </p:nvSpPr>
        <p:spPr>
          <a:xfrm>
            <a:off x="7284555" y="1964696"/>
            <a:ext cx="698501" cy="698501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en-US" dirty="0"/>
              <a:t>FC</a:t>
            </a:r>
            <a:endParaRPr dirty="0"/>
          </a:p>
        </p:txBody>
      </p:sp>
      <p:sp>
        <p:nvSpPr>
          <p:cNvPr id="823" name="Arrow"/>
          <p:cNvSpPr/>
          <p:nvPr/>
        </p:nvSpPr>
        <p:spPr>
          <a:xfrm>
            <a:off x="8044085" y="2251185"/>
            <a:ext cx="208121" cy="201724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4" name="Classes"/>
          <p:cNvSpPr txBox="1"/>
          <p:nvPr/>
        </p:nvSpPr>
        <p:spPr>
          <a:xfrm>
            <a:off x="8309312" y="2198376"/>
            <a:ext cx="73651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Classes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iamese Network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Siamese Network</a:t>
            </a:r>
          </a:p>
        </p:txBody>
      </p:sp>
      <p:sp>
        <p:nvSpPr>
          <p:cNvPr id="8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815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16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/>
          <a:srcRect r="15376" b="76841"/>
          <a:stretch>
            <a:fillRect/>
          </a:stretch>
        </p:blipFill>
        <p:spPr>
          <a:xfrm>
            <a:off x="223021" y="1722246"/>
            <a:ext cx="6000988" cy="1379805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Square"/>
          <p:cNvSpPr/>
          <p:nvPr/>
        </p:nvSpPr>
        <p:spPr>
          <a:xfrm>
            <a:off x="6253448" y="1964696"/>
            <a:ext cx="698501" cy="698501"/>
          </a:xfrm>
          <a:prstGeom prst="rect">
            <a:avLst/>
          </a:prstGeom>
          <a:solidFill>
            <a:srgbClr val="EE9E38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 lang="en-US" dirty="0"/>
          </a:p>
        </p:txBody>
      </p:sp>
      <p:sp>
        <p:nvSpPr>
          <p:cNvPr id="818" name="Loss"/>
          <p:cNvSpPr txBox="1"/>
          <p:nvPr/>
        </p:nvSpPr>
        <p:spPr>
          <a:xfrm>
            <a:off x="6317516" y="2128526"/>
            <a:ext cx="5957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dirty="0"/>
              <a:t>Loss</a:t>
            </a:r>
            <a:r>
              <a:rPr dirty="0"/>
              <a:t> </a:t>
            </a:r>
          </a:p>
        </p:txBody>
      </p:sp>
      <p:sp>
        <p:nvSpPr>
          <p:cNvPr id="819" name="Our network consists of a batch input layer and a deep CNN followed by L2 normalization, which results in the image embedding. This is followed by a loss function during training. Furthermore, we add one more CNN layer to generate classes output."/>
          <p:cNvSpPr txBox="1"/>
          <p:nvPr/>
        </p:nvSpPr>
        <p:spPr>
          <a:xfrm>
            <a:off x="467183" y="3448019"/>
            <a:ext cx="823112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Our network consists of a batch input layer and a deep CNN followed by L2 normalization, which results in the image embedding. This is followed by a loss function during training. Furthermore, we add one more </a:t>
            </a:r>
            <a:r>
              <a:rPr lang="en-US" dirty="0"/>
              <a:t>FC</a:t>
            </a:r>
            <a:r>
              <a:rPr dirty="0"/>
              <a:t> layer to generate classes output.</a:t>
            </a:r>
          </a:p>
        </p:txBody>
      </p:sp>
      <p:sp>
        <p:nvSpPr>
          <p:cNvPr id="821" name="Square"/>
          <p:cNvSpPr/>
          <p:nvPr/>
        </p:nvSpPr>
        <p:spPr>
          <a:xfrm>
            <a:off x="7284555" y="1964696"/>
            <a:ext cx="698501" cy="698501"/>
          </a:xfrm>
          <a:prstGeom prst="rect">
            <a:avLst/>
          </a:prstGeom>
          <a:solidFill>
            <a:schemeClr val="accent3">
              <a:satOff val="-34511"/>
              <a:lumOff val="30784"/>
            </a:scheme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en-US" dirty="0"/>
              <a:t>FC</a:t>
            </a:r>
            <a:endParaRPr dirty="0"/>
          </a:p>
        </p:txBody>
      </p:sp>
      <p:sp>
        <p:nvSpPr>
          <p:cNvPr id="823" name="Arrow"/>
          <p:cNvSpPr/>
          <p:nvPr/>
        </p:nvSpPr>
        <p:spPr>
          <a:xfrm>
            <a:off x="8044085" y="2251185"/>
            <a:ext cx="208121" cy="201724"/>
          </a:xfrm>
          <a:prstGeom prst="rightArrow">
            <a:avLst>
              <a:gd name="adj1" fmla="val 54079"/>
              <a:gd name="adj2" fmla="val 47717"/>
            </a:avLst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24" name="Classes"/>
          <p:cNvSpPr txBox="1"/>
          <p:nvPr/>
        </p:nvSpPr>
        <p:spPr>
          <a:xfrm>
            <a:off x="8309312" y="2198376"/>
            <a:ext cx="73651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Classes</a:t>
            </a:r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ECD1F7B0-BEDA-4E51-BB0F-E35905F958DB}"/>
              </a:ext>
            </a:extLst>
          </p:cNvPr>
          <p:cNvSpPr/>
          <p:nvPr/>
        </p:nvSpPr>
        <p:spPr>
          <a:xfrm flipV="1">
            <a:off x="5712247" y="2873740"/>
            <a:ext cx="2084070" cy="365760"/>
          </a:xfrm>
          <a:prstGeom prst="uturnArrow">
            <a:avLst/>
          </a:prstGeom>
          <a:solidFill>
            <a:srgbClr val="AAC1F0"/>
          </a:solidFill>
          <a:ln w="12700">
            <a:solidFill>
              <a:srgbClr val="535353"/>
            </a:solidFill>
            <a:miter/>
          </a:ln>
        </p:spPr>
        <p:txBody>
          <a:bodyPr lIns="45719" rIns="45719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16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" grpId="0" animBg="1"/>
      <p:bldP spid="823" grpId="0" animBg="1"/>
      <p:bldP spid="824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Typical CNN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CNN Architecture</a:t>
            </a:r>
          </a:p>
        </p:txBody>
      </p:sp>
      <p:sp>
        <p:nvSpPr>
          <p:cNvPr id="8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828" name="Image" descr="Image"/>
          <p:cNvPicPr>
            <a:picLocks noChangeAspect="1"/>
          </p:cNvPicPr>
          <p:nvPr/>
        </p:nvPicPr>
        <p:blipFill>
          <a:blip r:embed="rId2"/>
          <a:srcRect b="16696"/>
          <a:stretch>
            <a:fillRect/>
          </a:stretch>
        </p:blipFill>
        <p:spPr>
          <a:xfrm>
            <a:off x="284455" y="2081900"/>
            <a:ext cx="8397461" cy="28922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2290F-EA9C-475A-8FED-7463FF9D1A0B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ontrastive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Contrastive Loss</a:t>
            </a:r>
          </a:p>
        </p:txBody>
      </p:sp>
      <p:sp>
        <p:nvSpPr>
          <p:cNvPr id="8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832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33" name="Screen Shot 2021-04-17 at 5.00.37 PM.png" descr="Screen Shot 2021-04-17 at 5.00.3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78" y="1245265"/>
            <a:ext cx="7625654" cy="4823271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Line"/>
          <p:cNvSpPr/>
          <p:nvPr/>
        </p:nvSpPr>
        <p:spPr>
          <a:xfrm>
            <a:off x="4292481" y="2041141"/>
            <a:ext cx="1" cy="60362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5" name="Line"/>
          <p:cNvSpPr/>
          <p:nvPr/>
        </p:nvSpPr>
        <p:spPr>
          <a:xfrm>
            <a:off x="4330581" y="4758077"/>
            <a:ext cx="1" cy="603621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6" name="Shared weights"/>
          <p:cNvSpPr txBox="1"/>
          <p:nvPr/>
        </p:nvSpPr>
        <p:spPr>
          <a:xfrm>
            <a:off x="3727859" y="2177917"/>
            <a:ext cx="115464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37" name="Shared weights"/>
          <p:cNvSpPr txBox="1"/>
          <p:nvPr/>
        </p:nvSpPr>
        <p:spPr>
          <a:xfrm>
            <a:off x="3765959" y="4925267"/>
            <a:ext cx="115464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38" name="push"/>
          <p:cNvSpPr txBox="1"/>
          <p:nvPr/>
        </p:nvSpPr>
        <p:spPr>
          <a:xfrm>
            <a:off x="7143117" y="4531821"/>
            <a:ext cx="4346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push</a:t>
            </a:r>
          </a:p>
        </p:txBody>
      </p:sp>
      <p:sp>
        <p:nvSpPr>
          <p:cNvPr id="839" name="pull"/>
          <p:cNvSpPr txBox="1"/>
          <p:nvPr/>
        </p:nvSpPr>
        <p:spPr>
          <a:xfrm>
            <a:off x="6931563" y="2458222"/>
            <a:ext cx="3413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9008F-D252-4B3E-8E7D-F0CCC8A24E88}"/>
              </a:ext>
            </a:extLst>
          </p:cNvPr>
          <p:cNvSpPr txBox="1"/>
          <p:nvPr/>
        </p:nvSpPr>
        <p:spPr>
          <a:xfrm>
            <a:off x="1639939" y="6083403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ontrastive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rPr dirty="0"/>
              <a:t>Contrastive Loss</a:t>
            </a:r>
          </a:p>
        </p:txBody>
      </p:sp>
      <p:sp>
        <p:nvSpPr>
          <p:cNvPr id="8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843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3" y="1658141"/>
            <a:ext cx="7755342" cy="924801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Assume xa,i,xp,i,xn,i are the anchor sample, positive sample and negative sample in a triplet respectively. va,i,vp,i,vn,i are their correspondent embedding vectors. yi is the binary label that equals 1 for a positive pair and 0 for a negative pair. m is the marge and N is the batch size."/>
          <p:cNvSpPr txBox="1"/>
          <p:nvPr/>
        </p:nvSpPr>
        <p:spPr>
          <a:xfrm>
            <a:off x="653853" y="2995818"/>
            <a:ext cx="719276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sz="1600" dirty="0"/>
              <a:t>Assume </a:t>
            </a:r>
            <a:r>
              <a:rPr sz="1600" dirty="0" err="1"/>
              <a:t>x</a:t>
            </a:r>
            <a:r>
              <a:rPr sz="1600" baseline="-16072" dirty="0" err="1"/>
              <a:t>a,i</a:t>
            </a:r>
            <a:r>
              <a:rPr sz="1600" dirty="0" err="1"/>
              <a:t>,x</a:t>
            </a:r>
            <a:r>
              <a:rPr sz="1600" baseline="-16072" dirty="0" err="1"/>
              <a:t>p,i</a:t>
            </a:r>
            <a:r>
              <a:rPr sz="1600" dirty="0" err="1"/>
              <a:t>,x</a:t>
            </a:r>
            <a:r>
              <a:rPr sz="1600" baseline="-16072" dirty="0" err="1"/>
              <a:t>n,i</a:t>
            </a:r>
            <a:r>
              <a:rPr sz="1600" baseline="-16072" dirty="0"/>
              <a:t> </a:t>
            </a:r>
            <a:r>
              <a:rPr sz="1600" dirty="0"/>
              <a:t>are the anchor sample, positive sample and negative sample in a triplet respectively. </a:t>
            </a:r>
            <a:r>
              <a:rPr sz="1600" dirty="0" err="1"/>
              <a:t>v</a:t>
            </a:r>
            <a:r>
              <a:rPr sz="1600" baseline="-16072" dirty="0" err="1"/>
              <a:t>a,i</a:t>
            </a:r>
            <a:r>
              <a:rPr sz="1600" dirty="0" err="1"/>
              <a:t>,v</a:t>
            </a:r>
            <a:r>
              <a:rPr sz="1600" baseline="-16072" dirty="0" err="1"/>
              <a:t>p,i</a:t>
            </a:r>
            <a:r>
              <a:rPr sz="1600" dirty="0" err="1"/>
              <a:t>,v</a:t>
            </a:r>
            <a:r>
              <a:rPr sz="1600" baseline="-16072" dirty="0" err="1"/>
              <a:t>n,i</a:t>
            </a:r>
            <a:r>
              <a:rPr sz="1600" baseline="-16072" dirty="0"/>
              <a:t> </a:t>
            </a:r>
            <a:r>
              <a:rPr sz="1600" dirty="0"/>
              <a:t>are their correspondent embedding vectors. </a:t>
            </a:r>
            <a:r>
              <a:rPr sz="1600" dirty="0" err="1"/>
              <a:t>y</a:t>
            </a:r>
            <a:r>
              <a:rPr sz="1600" baseline="-16072" dirty="0" err="1"/>
              <a:t>i</a:t>
            </a:r>
            <a:r>
              <a:rPr sz="1600" baseline="-16072" dirty="0"/>
              <a:t> </a:t>
            </a:r>
            <a:r>
              <a:rPr sz="1600" dirty="0"/>
              <a:t>is the binary label that equals 1 for a positive pair and 0 for a negative pair. m is the marge and N is the batch size.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ontrastive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rPr dirty="0"/>
              <a:t>Contrastive Loss</a:t>
            </a:r>
            <a:r>
              <a:rPr lang="en-US" dirty="0"/>
              <a:t> Function</a:t>
            </a:r>
            <a:endParaRPr dirty="0"/>
          </a:p>
        </p:txBody>
      </p:sp>
      <p:sp>
        <p:nvSpPr>
          <p:cNvPr id="8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843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3" y="1658141"/>
            <a:ext cx="7755342" cy="9248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5" name="Assume xa,i,xp,i,xn,i are the anchor sample, positive sample and negative sample in a triplet respectively. va,i,vp,i,vn,i are their correspondent embedding vectors. yi is the binary label that equals 1 for a positive pair and 0 for a negative pair. m is the marge and N is the batch size."/>
              <p:cNvSpPr txBox="1"/>
              <p:nvPr/>
            </p:nvSpPr>
            <p:spPr>
              <a:xfrm>
                <a:off x="653853" y="2995818"/>
                <a:ext cx="7192762" cy="250164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aseline="-16072" dirty="0"/>
                  <a:t>  	</a:t>
                </a:r>
                <a:r>
                  <a:rPr lang="en-US" sz="1600" dirty="0"/>
                  <a:t>anchor sample embedding vector</a:t>
                </a:r>
                <a:endParaRPr lang="en-US" sz="16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aseline="-16072" dirty="0"/>
                  <a:t>	</a:t>
                </a:r>
                <a:r>
                  <a:rPr lang="en-US" sz="1600" dirty="0"/>
                  <a:t> positive sample embedding vector</a:t>
                </a:r>
                <a:endParaRPr lang="en-US" sz="16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aseline="-16072" dirty="0"/>
                  <a:t> </a:t>
                </a:r>
                <a:r>
                  <a:rPr lang="en-US" sz="1600" baseline="-16072" dirty="0"/>
                  <a:t>	</a:t>
                </a:r>
                <a:r>
                  <a:rPr lang="en-US" sz="1600" dirty="0"/>
                  <a:t> negative sample embedding vectors.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		binary label (1 for a positive pair and 0 for a negative pair.)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	the marge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lang="en-US" sz="1600" dirty="0"/>
                  <a:t>N		batch size. </a:t>
                </a:r>
              </a:p>
            </p:txBody>
          </p:sp>
        </mc:Choice>
        <mc:Fallback xmlns="">
          <p:sp>
            <p:nvSpPr>
              <p:cNvPr id="845" name="Assume xa,i,xp,i,xn,i are the anchor sample, positive sample and negative sample in a triplet respectively. va,i,vp,i,vn,i are their correspondent embedding vectors. yi is the binary label that equals 1 for a positive pair and 0 for a negative pair. m is the marge and N is the batch size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53" y="2995818"/>
                <a:ext cx="7192762" cy="2501647"/>
              </a:xfrm>
              <a:prstGeom prst="rect">
                <a:avLst/>
              </a:prstGeom>
              <a:blipFill>
                <a:blip r:embed="rId3"/>
                <a:stretch>
                  <a:fillRect l="-1186" t="-243" b="-21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170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riplet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Triplet Loss</a:t>
            </a:r>
          </a:p>
        </p:txBody>
      </p:sp>
      <p:sp>
        <p:nvSpPr>
          <p:cNvPr id="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849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50" name="Screen Shot 2021-04-17 at 4.44.00 PM.png" descr="Screen Shot 2021-04-17 at 4.44.0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5" y="1728366"/>
            <a:ext cx="8679390" cy="4038466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Shared weights"/>
          <p:cNvSpPr txBox="1"/>
          <p:nvPr/>
        </p:nvSpPr>
        <p:spPr>
          <a:xfrm>
            <a:off x="3397786" y="4184677"/>
            <a:ext cx="115464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52" name="Line"/>
          <p:cNvSpPr/>
          <p:nvPr/>
        </p:nvSpPr>
        <p:spPr>
          <a:xfrm>
            <a:off x="3962408" y="3972091"/>
            <a:ext cx="1" cy="669013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3" name="Shared weights"/>
          <p:cNvSpPr txBox="1"/>
          <p:nvPr/>
        </p:nvSpPr>
        <p:spPr>
          <a:xfrm>
            <a:off x="3385086" y="2813576"/>
            <a:ext cx="115464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Shared weights</a:t>
            </a:r>
          </a:p>
        </p:txBody>
      </p:sp>
      <p:sp>
        <p:nvSpPr>
          <p:cNvPr id="854" name="Line"/>
          <p:cNvSpPr/>
          <p:nvPr/>
        </p:nvSpPr>
        <p:spPr>
          <a:xfrm>
            <a:off x="3949708" y="2651791"/>
            <a:ext cx="1" cy="669012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5" name="pull"/>
          <p:cNvSpPr txBox="1"/>
          <p:nvPr/>
        </p:nvSpPr>
        <p:spPr>
          <a:xfrm>
            <a:off x="6939943" y="3211419"/>
            <a:ext cx="3413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pull</a:t>
            </a:r>
          </a:p>
        </p:txBody>
      </p:sp>
      <p:sp>
        <p:nvSpPr>
          <p:cNvPr id="856" name="push"/>
          <p:cNvSpPr txBox="1"/>
          <p:nvPr/>
        </p:nvSpPr>
        <p:spPr>
          <a:xfrm>
            <a:off x="7523990" y="3499232"/>
            <a:ext cx="4346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push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780E4C-D822-4F65-A97C-F60F8B47CD1E}"/>
              </a:ext>
            </a:extLst>
          </p:cNvPr>
          <p:cNvSpPr txBox="1"/>
          <p:nvPr/>
        </p:nvSpPr>
        <p:spPr>
          <a:xfrm>
            <a:off x="1607451" y="5991144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riplet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Triplet Loss</a:t>
            </a:r>
          </a:p>
        </p:txBody>
      </p:sp>
      <p:sp>
        <p:nvSpPr>
          <p:cNvPr id="8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860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9" y="1662499"/>
            <a:ext cx="8187734" cy="1145309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Assume xa,i,xp,i,xn,i are the anchor sample, positive sample and negative sample in a triplet respectively. va,i,vp,i,vn,i are their correspondent embedding vectors. m is the marge and N is the batch size."/>
          <p:cNvSpPr txBox="1"/>
          <p:nvPr/>
        </p:nvSpPr>
        <p:spPr>
          <a:xfrm>
            <a:off x="689630" y="3129980"/>
            <a:ext cx="7192761" cy="78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t>Assume x</a:t>
            </a:r>
            <a:r>
              <a:rPr sz="933" baseline="-16072"/>
              <a:t>a,i</a:t>
            </a:r>
            <a:r>
              <a:t>,x</a:t>
            </a:r>
            <a:r>
              <a:rPr sz="933" baseline="-16072"/>
              <a:t>p,i</a:t>
            </a:r>
            <a:r>
              <a:t>,x</a:t>
            </a:r>
            <a:r>
              <a:rPr sz="933" baseline="-16072"/>
              <a:t>n,i </a:t>
            </a:r>
            <a:r>
              <a:t>are the anchor sample, positive sample and negative sample in a triplet respectively. v</a:t>
            </a:r>
            <a:r>
              <a:rPr sz="933" baseline="-16072"/>
              <a:t>a,i</a:t>
            </a:r>
            <a:r>
              <a:t>,v</a:t>
            </a:r>
            <a:r>
              <a:rPr sz="933" baseline="-16072"/>
              <a:t>p,i</a:t>
            </a:r>
            <a:r>
              <a:t>,v</a:t>
            </a:r>
            <a:r>
              <a:rPr sz="933" baseline="-16072"/>
              <a:t>n,i </a:t>
            </a:r>
            <a:r>
              <a:t>are their correspondent embedding vectors. m is the marge and N is the batch size.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Objective…"/>
          <p:cNvSpPr txBox="1">
            <a:spLocks noGrp="1"/>
          </p:cNvSpPr>
          <p:nvPr>
            <p:ph type="body" idx="1"/>
          </p:nvPr>
        </p:nvSpPr>
        <p:spPr>
          <a:xfrm>
            <a:off x="761999" y="1893767"/>
            <a:ext cx="7158040" cy="3930961"/>
          </a:xfrm>
          <a:prstGeom prst="rect">
            <a:avLst/>
          </a:prstGeom>
        </p:spPr>
        <p:txBody>
          <a:bodyPr/>
          <a:lstStyle/>
          <a:p>
            <a:r>
              <a:rPr dirty="0"/>
              <a:t>Objective</a:t>
            </a:r>
          </a:p>
          <a:p>
            <a:r>
              <a:rPr dirty="0"/>
              <a:t>Transfer Learning</a:t>
            </a:r>
          </a:p>
          <a:p>
            <a:r>
              <a:rPr dirty="0"/>
              <a:t>Siamese Network</a:t>
            </a:r>
          </a:p>
          <a:p>
            <a:r>
              <a:rPr dirty="0"/>
              <a:t>Dataset Processing</a:t>
            </a:r>
          </a:p>
          <a:p>
            <a:r>
              <a:rPr dirty="0"/>
              <a:t>Implementation</a:t>
            </a:r>
          </a:p>
          <a:p>
            <a:r>
              <a:rPr dirty="0"/>
              <a:t>Evaluation</a:t>
            </a:r>
          </a:p>
        </p:txBody>
      </p:sp>
      <p:sp>
        <p:nvSpPr>
          <p:cNvPr id="756" name="Agenda"/>
          <p:cNvSpPr txBox="1">
            <a:spLocks noGrp="1"/>
          </p:cNvSpPr>
          <p:nvPr>
            <p:ph type="title"/>
          </p:nvPr>
        </p:nvSpPr>
        <p:spPr>
          <a:xfrm>
            <a:off x="761998" y="927100"/>
            <a:ext cx="7158040" cy="450032"/>
          </a:xfrm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riplet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rPr dirty="0"/>
              <a:t>Triplet Loss</a:t>
            </a:r>
            <a:r>
              <a:rPr lang="en-US" dirty="0"/>
              <a:t> Function</a:t>
            </a:r>
            <a:endParaRPr dirty="0"/>
          </a:p>
        </p:txBody>
      </p:sp>
      <p:sp>
        <p:nvSpPr>
          <p:cNvPr id="8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860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9" y="1662499"/>
            <a:ext cx="8187734" cy="114530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2" name="Assume xa,i,xp,i,xn,i are the anchor sample, positive sample and negative sample in a triplet respectively. va,i,vp,i,vn,i are their correspondent embedding vectors. m is the marge and N is the batch size."/>
              <p:cNvSpPr txBox="1"/>
              <p:nvPr/>
            </p:nvSpPr>
            <p:spPr>
              <a:xfrm>
                <a:off x="689630" y="3129980"/>
                <a:ext cx="7192761" cy="1917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baseline="-16072" dirty="0"/>
                  <a:t>  	</a:t>
                </a:r>
                <a:r>
                  <a:rPr lang="en-US" sz="1400" dirty="0"/>
                  <a:t>anchor sample embedding vector</a:t>
                </a:r>
                <a:endParaRPr lang="en-US" sz="14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aseline="-16072" dirty="0"/>
                  <a:t>	</a:t>
                </a:r>
                <a:r>
                  <a:rPr lang="en-US" sz="1400" dirty="0"/>
                  <a:t> positive sample embedding vector</a:t>
                </a:r>
                <a:endParaRPr lang="en-US" sz="1400" baseline="-16072" dirty="0"/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aseline="-16072" dirty="0"/>
                  <a:t> </a:t>
                </a:r>
                <a:r>
                  <a:rPr lang="en-US" sz="1400" baseline="-16072" dirty="0"/>
                  <a:t>	</a:t>
                </a:r>
                <a:r>
                  <a:rPr lang="en-US" sz="1400" dirty="0"/>
                  <a:t> negative sample embedding vectors.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/>
                  <a:t>		the marge </a:t>
                </a:r>
              </a:p>
              <a:p>
                <a:pPr marL="285750" indent="-285750" defTabSz="457200"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12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lang="en-US" sz="1400" dirty="0"/>
                  <a:t>N		batch size. </a:t>
                </a:r>
              </a:p>
            </p:txBody>
          </p:sp>
        </mc:Choice>
        <mc:Fallback xmlns="">
          <p:sp>
            <p:nvSpPr>
              <p:cNvPr id="862" name="Assume xa,i,xp,i,xn,i are the anchor sample, positive sample and negative sample in a triplet respectively. va,i,vp,i,vn,i are their correspondent embedding vectors. m is the marge and N is the batch size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30" y="3129980"/>
                <a:ext cx="7192761" cy="1917961"/>
              </a:xfrm>
              <a:prstGeom prst="rect">
                <a:avLst/>
              </a:prstGeom>
              <a:blipFill>
                <a:blip r:embed="rId3"/>
                <a:stretch>
                  <a:fillRect l="-932" b="-254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867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Triplet Loss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Triplet Loss</a:t>
            </a:r>
          </a:p>
        </p:txBody>
      </p:sp>
      <p:sp>
        <p:nvSpPr>
          <p:cNvPr id="8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866" name="SCHOOL OF - to apply in all slides at the same time edit in Insert &gt; Header &amp; Footer"/>
          <p:cNvSpPr txBox="1"/>
          <p:nvPr/>
        </p:nvSpPr>
        <p:spPr>
          <a:xfrm>
            <a:off x="2508250" y="6629222"/>
            <a:ext cx="4148993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 sz="800" dirty="0"/>
              <a:t>https://www.tensorflow.org/addons/tutorials/losses_triplet</a:t>
            </a:r>
            <a:endParaRPr sz="800" dirty="0"/>
          </a:p>
        </p:txBody>
      </p:sp>
      <p:pic>
        <p:nvPicPr>
          <p:cNvPr id="867" name="Screen Shot 2021-04-16 at 11.17.53 PM 2.png" descr="Screen Shot 2021-04-16 at 11.17.53 PM 2.png"/>
          <p:cNvPicPr>
            <a:picLocks noChangeAspect="1"/>
          </p:cNvPicPr>
          <p:nvPr/>
        </p:nvPicPr>
        <p:blipFill>
          <a:blip r:embed="rId2"/>
          <a:srcRect t="48807"/>
          <a:stretch>
            <a:fillRect/>
          </a:stretch>
        </p:blipFill>
        <p:spPr>
          <a:xfrm>
            <a:off x="1073577" y="1790073"/>
            <a:ext cx="7018510" cy="3018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Triplet Mining"/>
          <p:cNvSpPr txBox="1">
            <a:spLocks noGrp="1"/>
          </p:cNvSpPr>
          <p:nvPr>
            <p:ph type="title"/>
          </p:nvPr>
        </p:nvSpPr>
        <p:spPr>
          <a:xfrm>
            <a:off x="402270" y="476719"/>
            <a:ext cx="7977348" cy="768546"/>
          </a:xfrm>
          <a:prstGeom prst="rect">
            <a:avLst/>
          </a:prstGeom>
        </p:spPr>
        <p:txBody>
          <a:bodyPr/>
          <a:lstStyle/>
          <a:p>
            <a:r>
              <a:t>Triplet Mining</a:t>
            </a:r>
          </a:p>
        </p:txBody>
      </p:sp>
      <p:sp>
        <p:nvSpPr>
          <p:cNvPr id="8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3084" y="68906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871" name="SCHOOL OF - to apply in all slides at the same time edit in Insert &gt; Header &amp; Footer"/>
          <p:cNvSpPr txBox="1"/>
          <p:nvPr/>
        </p:nvSpPr>
        <p:spPr>
          <a:xfrm>
            <a:off x="2508250" y="6625332"/>
            <a:ext cx="41489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SCHOOL OF - to apply in all slides at the same time edit in Insert &gt; Header &amp; Footer</a:t>
            </a:r>
          </a:p>
        </p:txBody>
      </p:sp>
      <p:sp>
        <p:nvSpPr>
          <p:cNvPr id="872" name="Circle"/>
          <p:cNvSpPr/>
          <p:nvPr/>
        </p:nvSpPr>
        <p:spPr>
          <a:xfrm>
            <a:off x="2148632" y="1860938"/>
            <a:ext cx="3810001" cy="3810001"/>
          </a:xfrm>
          <a:prstGeom prst="ellipse">
            <a:avLst/>
          </a:prstGeom>
          <a:solidFill>
            <a:schemeClr val="accent3">
              <a:satOff val="-34511"/>
              <a:lumOff val="30784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Circle"/>
          <p:cNvSpPr/>
          <p:nvPr/>
        </p:nvSpPr>
        <p:spPr>
          <a:xfrm>
            <a:off x="2783632" y="2495938"/>
            <a:ext cx="2540001" cy="2540001"/>
          </a:xfrm>
          <a:prstGeom prst="ellipse">
            <a:avLst/>
          </a:prstGeom>
          <a:solidFill>
            <a:schemeClr val="accent4">
              <a:lumOff val="25000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Circle"/>
          <p:cNvSpPr/>
          <p:nvPr/>
        </p:nvSpPr>
        <p:spPr>
          <a:xfrm>
            <a:off x="5157754" y="3890347"/>
            <a:ext cx="254001" cy="25400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875" name="P"/>
          <p:cNvSpPr txBox="1"/>
          <p:nvPr/>
        </p:nvSpPr>
        <p:spPr>
          <a:xfrm>
            <a:off x="5203025" y="3870026"/>
            <a:ext cx="21426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r>
              <a:t>P</a:t>
            </a:r>
          </a:p>
        </p:txBody>
      </p:sp>
      <p:sp>
        <p:nvSpPr>
          <p:cNvPr id="876" name="Circle"/>
          <p:cNvSpPr/>
          <p:nvPr/>
        </p:nvSpPr>
        <p:spPr>
          <a:xfrm>
            <a:off x="3926632" y="3638938"/>
            <a:ext cx="254001" cy="25400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877" name="A"/>
          <p:cNvSpPr txBox="1"/>
          <p:nvPr/>
        </p:nvSpPr>
        <p:spPr>
          <a:xfrm>
            <a:off x="3946502" y="3618618"/>
            <a:ext cx="21426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r>
              <a:t>A</a:t>
            </a:r>
          </a:p>
        </p:txBody>
      </p:sp>
      <p:sp>
        <p:nvSpPr>
          <p:cNvPr id="878" name="Line"/>
          <p:cNvSpPr/>
          <p:nvPr/>
        </p:nvSpPr>
        <p:spPr>
          <a:xfrm flipV="1">
            <a:off x="5235510" y="3079060"/>
            <a:ext cx="607251" cy="215165"/>
          </a:xfrm>
          <a:prstGeom prst="line">
            <a:avLst/>
          </a:prstGeom>
          <a:ln w="127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9" name="margin"/>
          <p:cNvSpPr txBox="1"/>
          <p:nvPr/>
        </p:nvSpPr>
        <p:spPr>
          <a:xfrm rot="20510248">
            <a:off x="5277272" y="3137573"/>
            <a:ext cx="60879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r>
              <a:t>margin</a:t>
            </a:r>
          </a:p>
        </p:txBody>
      </p:sp>
      <p:sp>
        <p:nvSpPr>
          <p:cNvPr id="880" name="Hard negatives"/>
          <p:cNvSpPr txBox="1"/>
          <p:nvPr/>
        </p:nvSpPr>
        <p:spPr>
          <a:xfrm>
            <a:off x="3446325" y="2813594"/>
            <a:ext cx="12146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r>
              <a:t>Hard negatives</a:t>
            </a:r>
          </a:p>
        </p:txBody>
      </p:sp>
      <p:sp>
        <p:nvSpPr>
          <p:cNvPr id="881" name="Semi-hard negatives"/>
          <p:cNvSpPr txBox="1"/>
          <p:nvPr/>
        </p:nvSpPr>
        <p:spPr>
          <a:xfrm>
            <a:off x="3518896" y="2155267"/>
            <a:ext cx="161833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r>
              <a:t>Semi-hard negatives</a:t>
            </a:r>
          </a:p>
        </p:txBody>
      </p:sp>
      <p:sp>
        <p:nvSpPr>
          <p:cNvPr id="882" name="Easy negatives"/>
          <p:cNvSpPr txBox="1"/>
          <p:nvPr/>
        </p:nvSpPr>
        <p:spPr>
          <a:xfrm>
            <a:off x="5418713" y="1908011"/>
            <a:ext cx="84977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00"/>
            </a:lvl1pPr>
          </a:lstStyle>
          <a:p>
            <a:r>
              <a:t>Easy negatives</a:t>
            </a:r>
          </a:p>
        </p:txBody>
      </p:sp>
      <p:sp>
        <p:nvSpPr>
          <p:cNvPr id="883" name="Rectangle"/>
          <p:cNvSpPr/>
          <p:nvPr/>
        </p:nvSpPr>
        <p:spPr>
          <a:xfrm>
            <a:off x="1716269" y="1682361"/>
            <a:ext cx="4764924" cy="40949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84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31021" y="2463105"/>
            <a:ext cx="1941542" cy="318286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D2B704-CB15-493F-9741-475BD8292F10}"/>
              </a:ext>
            </a:extLst>
          </p:cNvPr>
          <p:cNvSpPr txBox="1"/>
          <p:nvPr/>
        </p:nvSpPr>
        <p:spPr>
          <a:xfrm>
            <a:off x="1639355" y="6010236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Implementation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rPr dirty="0"/>
              <a:t>Implementation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ai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Pairs</a:t>
            </a:r>
          </a:p>
        </p:txBody>
      </p:sp>
      <p:sp>
        <p:nvSpPr>
          <p:cNvPr id="8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2"/>
          <a:srcRect t="1837"/>
          <a:stretch>
            <a:fillRect/>
          </a:stretch>
        </p:blipFill>
        <p:spPr>
          <a:xfrm>
            <a:off x="2180034" y="1564917"/>
            <a:ext cx="4784104" cy="5045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C3FD75-7F81-4CA7-B527-7151F05E5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Offline pair mining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defined </a:t>
            </a:r>
            <a:r>
              <a:rPr lang="en-US" dirty="0">
                <a:latin typeface="Helvetica" panose="020B0604020202020204" pitchFamily="34" charset="0"/>
              </a:rPr>
              <a:t>before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training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Online triplet mining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defined for every batch during training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47EF0-2AEE-4CAD-BF38-30FC4303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86723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Evaluation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rPr dirty="0"/>
              <a:t>Evaluation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0EC24-A7C9-410C-891F-6BA8A2808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94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r>
              <a:rPr lang="en-US" dirty="0"/>
              <a:t>Evaluation – old run</a:t>
            </a:r>
            <a:endParaRPr dirty="0"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B4D9FCDC-0950-425F-84BB-38CF953C0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292582"/>
              </p:ext>
            </p:extLst>
          </p:nvPr>
        </p:nvGraphicFramePr>
        <p:xfrm>
          <a:off x="457200" y="1719262"/>
          <a:ext cx="3428999" cy="3027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46974467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510171826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4159416077"/>
                    </a:ext>
                  </a:extLst>
                </a:gridCol>
                <a:gridCol w="674369">
                  <a:extLst>
                    <a:ext uri="{9D8B030D-6E8A-4147-A177-3AD203B41FA5}">
                      <a16:colId xmlns:a16="http://schemas.microsoft.com/office/drawing/2014/main" val="394471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Accuracy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(mins)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85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31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dense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All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4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Our Siamese + Con. loss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92.75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4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Our Siamese + Triplet. loss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91.02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Siamese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95.85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44392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E67373-6B02-42B8-900F-9E80E1CD8FC3}"/>
              </a:ext>
            </a:extLst>
          </p:cNvPr>
          <p:cNvSpPr txBox="1"/>
          <p:nvPr/>
        </p:nvSpPr>
        <p:spPr>
          <a:xfrm>
            <a:off x="778880" y="5192076"/>
            <a:ext cx="228219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Table1: 1500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3EAC5-16BC-4746-A390-E17FA6CBF8E0}"/>
              </a:ext>
            </a:extLst>
          </p:cNvPr>
          <p:cNvSpPr txBox="1"/>
          <p:nvPr/>
        </p:nvSpPr>
        <p:spPr>
          <a:xfrm>
            <a:off x="5718914" y="5203793"/>
            <a:ext cx="24306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Table2: </a:t>
            </a:r>
            <a:r>
              <a:rPr lang="en-US" sz="1400" dirty="0"/>
              <a:t>2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500 images</a:t>
            </a: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B91E53F5-680A-4A79-8EBC-1320CCD7A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18794"/>
              </p:ext>
            </p:extLst>
          </p:nvPr>
        </p:nvGraphicFramePr>
        <p:xfrm>
          <a:off x="4949190" y="1719262"/>
          <a:ext cx="3428999" cy="3027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46974467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510171826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4159416077"/>
                    </a:ext>
                  </a:extLst>
                </a:gridCol>
                <a:gridCol w="674369">
                  <a:extLst>
                    <a:ext uri="{9D8B030D-6E8A-4147-A177-3AD203B41FA5}">
                      <a16:colId xmlns:a16="http://schemas.microsoft.com/office/drawing/2014/main" val="394471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Accuracy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(mins)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85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31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dense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All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4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Our Siamese + Con. loss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4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Our Siamese + Triplet. loss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Siamese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443928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0EC24-A7C9-410C-891F-6BA8A2808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94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r>
              <a:rPr lang="en-US" dirty="0"/>
              <a:t>Evaluation – new run</a:t>
            </a:r>
            <a:endParaRPr dirty="0"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B4D9FCDC-0950-425F-84BB-38CF953C0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76766"/>
              </p:ext>
            </p:extLst>
          </p:nvPr>
        </p:nvGraphicFramePr>
        <p:xfrm>
          <a:off x="457200" y="1719262"/>
          <a:ext cx="3428999" cy="3027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46974467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510171826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4159416077"/>
                    </a:ext>
                  </a:extLst>
                </a:gridCol>
                <a:gridCol w="674369">
                  <a:extLst>
                    <a:ext uri="{9D8B030D-6E8A-4147-A177-3AD203B41FA5}">
                      <a16:colId xmlns:a16="http://schemas.microsoft.com/office/drawing/2014/main" val="394471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Accuracy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(mins)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85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93.61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31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dense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94.65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All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97.4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4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Our Siamese + Con. loss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92.75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4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Our Siamese + Triplet. loss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91.02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Siamese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95.85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Proxima Nova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44392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E67373-6B02-42B8-900F-9E80E1CD8FC3}"/>
              </a:ext>
            </a:extLst>
          </p:cNvPr>
          <p:cNvSpPr txBox="1"/>
          <p:nvPr/>
        </p:nvSpPr>
        <p:spPr>
          <a:xfrm>
            <a:off x="778880" y="5192076"/>
            <a:ext cx="228219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Table2: 1500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3EAC5-16BC-4746-A390-E17FA6CBF8E0}"/>
              </a:ext>
            </a:extLst>
          </p:cNvPr>
          <p:cNvSpPr txBox="1"/>
          <p:nvPr/>
        </p:nvSpPr>
        <p:spPr>
          <a:xfrm>
            <a:off x="5718914" y="5197138"/>
            <a:ext cx="24306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Table3: </a:t>
            </a:r>
            <a:r>
              <a:rPr lang="en-US" sz="1400" dirty="0"/>
              <a:t>2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500 images</a:t>
            </a: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B91E53F5-680A-4A79-8EBC-1320CCD7AEBF}"/>
              </a:ext>
            </a:extLst>
          </p:cNvPr>
          <p:cNvGraphicFramePr>
            <a:graphicFrameLocks noGrp="1"/>
          </p:cNvGraphicFramePr>
          <p:nvPr/>
        </p:nvGraphicFramePr>
        <p:xfrm>
          <a:off x="4949190" y="1719262"/>
          <a:ext cx="3428999" cy="3027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46974467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510171826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4159416077"/>
                    </a:ext>
                  </a:extLst>
                </a:gridCol>
                <a:gridCol w="674369">
                  <a:extLst>
                    <a:ext uri="{9D8B030D-6E8A-4147-A177-3AD203B41FA5}">
                      <a16:colId xmlns:a16="http://schemas.microsoft.com/office/drawing/2014/main" val="394471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Accuracy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(mins)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857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31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dense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All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4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Our Siamese + Con. loss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4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Our Siamese + Triplet. loss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Xception</a:t>
                      </a:r>
                      <a:r>
                        <a:rPr lang="en-US" sz="1200" dirty="0"/>
                        <a:t> + Siamese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4439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52306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r>
              <a:t>Transfer Learning</a:t>
            </a:r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pic>
        <p:nvPicPr>
          <p:cNvPr id="8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02" y="1647370"/>
            <a:ext cx="2700558" cy="18204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D86525-D678-4A38-9D27-381052C9DDDB}"/>
              </a:ext>
            </a:extLst>
          </p:cNvPr>
          <p:cNvSpPr txBox="1"/>
          <p:nvPr/>
        </p:nvSpPr>
        <p:spPr>
          <a:xfrm>
            <a:off x="1476463" y="3487918"/>
            <a:ext cx="147226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(a) </a:t>
            </a:r>
            <a:r>
              <a:rPr lang="en-US" sz="1600" dirty="0" err="1"/>
              <a:t>Xception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BB4891E-EE0F-4195-9BA9-BBB9E1B1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06" y="1567678"/>
            <a:ext cx="2941080" cy="1920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7007D17-F862-4530-B170-D19885E6C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327" y="3723509"/>
            <a:ext cx="2641836" cy="175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840B78-2A26-497B-ADBE-D7A0D876AB7A}"/>
              </a:ext>
            </a:extLst>
          </p:cNvPr>
          <p:cNvSpPr txBox="1"/>
          <p:nvPr/>
        </p:nvSpPr>
        <p:spPr>
          <a:xfrm>
            <a:off x="3772949" y="5559714"/>
            <a:ext cx="147226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(c) </a:t>
            </a:r>
            <a:r>
              <a:rPr lang="en-US" sz="1400" dirty="0" err="1"/>
              <a:t>Xception</a:t>
            </a:r>
            <a:r>
              <a:rPr lang="en-US" sz="1400" dirty="0"/>
              <a:t> All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BE269-4DC6-40BD-A700-285325688287}"/>
              </a:ext>
            </a:extLst>
          </p:cNvPr>
          <p:cNvSpPr txBox="1"/>
          <p:nvPr/>
        </p:nvSpPr>
        <p:spPr>
          <a:xfrm>
            <a:off x="6136695" y="3567070"/>
            <a:ext cx="189576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(b) </a:t>
            </a:r>
            <a:r>
              <a:rPr lang="en-US" sz="1400" dirty="0" err="1"/>
              <a:t>Xception</a:t>
            </a:r>
            <a:r>
              <a:rPr lang="en-US" sz="1400" dirty="0"/>
              <a:t> + dense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EA3A9-1609-4CB6-8479-4DF45C630731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</a:t>
            </a:r>
          </a:p>
        </p:txBody>
      </p:sp>
    </p:spTree>
    <p:extLst>
      <p:ext uri="{BB962C8B-B14F-4D97-AF65-F5344CB8AC3E}">
        <p14:creationId xmlns:p14="http://schemas.microsoft.com/office/powerpoint/2010/main" val="19177399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7E73FF-5971-4E98-B2D2-005EB13C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a simple Siamese network classification with transfer learning approach.</a:t>
            </a:r>
          </a:p>
          <a:p>
            <a:endParaRPr lang="en-US" dirty="0"/>
          </a:p>
          <a:p>
            <a:r>
              <a:rPr lang="en-US" dirty="0"/>
              <a:t>Investigate the effect of Siamese network on transfer learning</a:t>
            </a:r>
          </a:p>
        </p:txBody>
      </p:sp>
      <p:sp>
        <p:nvSpPr>
          <p:cNvPr id="758" name="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Objective</a:t>
            </a:r>
          </a:p>
        </p:txBody>
      </p:sp>
      <p:sp>
        <p:nvSpPr>
          <p:cNvPr id="7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ontrastiv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41"/>
                </a:solidFill>
              </a:defRPr>
            </a:lvl1pPr>
          </a:lstStyle>
          <a:p>
            <a:r>
              <a:t>Contrastive Loss</a:t>
            </a:r>
          </a:p>
        </p:txBody>
      </p:sp>
      <p:sp>
        <p:nvSpPr>
          <p:cNvPr id="9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pic>
        <p:nvPicPr>
          <p:cNvPr id="9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57" y="1522327"/>
            <a:ext cx="2772941" cy="1703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662FFEB7-5EF3-4083-A7B2-FB800D56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621" y="1434246"/>
            <a:ext cx="2802161" cy="1906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FF531A7-BC5B-4D5B-A83D-065DD53A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25" y="3458641"/>
            <a:ext cx="2827275" cy="216463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993A52-9B99-44EF-BDA8-B3427A1FD69C}"/>
              </a:ext>
            </a:extLst>
          </p:cNvPr>
          <p:cNvSpPr txBox="1"/>
          <p:nvPr/>
        </p:nvSpPr>
        <p:spPr>
          <a:xfrm>
            <a:off x="1275127" y="3359798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Our Siamese + Con.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6766F-A47C-405E-9B91-CA5C75DA5631}"/>
              </a:ext>
            </a:extLst>
          </p:cNvPr>
          <p:cNvSpPr txBox="1"/>
          <p:nvPr/>
        </p:nvSpPr>
        <p:spPr>
          <a:xfrm>
            <a:off x="6013625" y="3359798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Our Siamese + Triplet. 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846C5-316F-4814-8161-235D84A8A421}"/>
              </a:ext>
            </a:extLst>
          </p:cNvPr>
          <p:cNvSpPr txBox="1"/>
          <p:nvPr/>
        </p:nvSpPr>
        <p:spPr>
          <a:xfrm>
            <a:off x="3528965" y="5696680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 err="1"/>
              <a:t>Xception</a:t>
            </a:r>
            <a:r>
              <a:rPr lang="en-US" sz="1400" dirty="0"/>
              <a:t> + Siamese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8619F-2393-40A6-9B9A-27AB7E3DA0D0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omparison of 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of Transfer Learning</a:t>
            </a:r>
          </a:p>
        </p:txBody>
      </p:sp>
      <p:sp>
        <p:nvSpPr>
          <p:cNvPr id="9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9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2" y="2248167"/>
            <a:ext cx="4234642" cy="326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15" y="2315881"/>
            <a:ext cx="3968471" cy="312758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F4487F-162F-4DA0-B76E-372E428D3A10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  <p:extLst>
      <p:ext uri="{BB962C8B-B14F-4D97-AF65-F5344CB8AC3E}">
        <p14:creationId xmlns:p14="http://schemas.microsoft.com/office/powerpoint/2010/main" val="217233771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omparison of Siamese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of Siamese Network</a:t>
            </a:r>
          </a:p>
        </p:txBody>
      </p:sp>
      <p:sp>
        <p:nvSpPr>
          <p:cNvPr id="9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9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0" y="2082582"/>
            <a:ext cx="4262338" cy="328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30" y="2189767"/>
            <a:ext cx="4109565" cy="319740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3FCD7-8766-4D03-ACF3-32DD75E19681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omparison best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best models</a:t>
            </a:r>
          </a:p>
        </p:txBody>
      </p:sp>
      <p:sp>
        <p:nvSpPr>
          <p:cNvPr id="9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9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1" y="2403700"/>
            <a:ext cx="3934056" cy="2797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392" y="2458668"/>
            <a:ext cx="3738590" cy="272344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DE98D-3845-4822-B780-C875D59CF425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omparison best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best models</a:t>
            </a:r>
          </a:p>
        </p:txBody>
      </p:sp>
      <p:sp>
        <p:nvSpPr>
          <p:cNvPr id="9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61962-9BA8-4315-B411-484CF9DE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9" y="1470663"/>
            <a:ext cx="3607669" cy="4024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B51F5-4DB2-4AFA-98B8-A2A02431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70663"/>
            <a:ext cx="4306259" cy="4024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7A9EE5-B743-436C-BE36-9868F42F5B8B}"/>
              </a:ext>
            </a:extLst>
          </p:cNvPr>
          <p:cNvSpPr txBox="1"/>
          <p:nvPr/>
        </p:nvSpPr>
        <p:spPr>
          <a:xfrm>
            <a:off x="1079382" y="5623713"/>
            <a:ext cx="28272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(a) </a:t>
            </a:r>
            <a:r>
              <a:rPr lang="en-US" sz="1400" dirty="0" err="1"/>
              <a:t>Xception</a:t>
            </a:r>
            <a:r>
              <a:rPr lang="en-US" sz="1400" dirty="0"/>
              <a:t> + Siamese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737AC-4BBF-4CB6-AEDE-3416455A903D}"/>
              </a:ext>
            </a:extLst>
          </p:cNvPr>
          <p:cNvSpPr txBox="1"/>
          <p:nvPr/>
        </p:nvSpPr>
        <p:spPr>
          <a:xfrm>
            <a:off x="5946351" y="5623713"/>
            <a:ext cx="155755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(b) </a:t>
            </a:r>
            <a:r>
              <a:rPr lang="en-US" sz="1400" dirty="0" err="1"/>
              <a:t>Xception</a:t>
            </a:r>
            <a:r>
              <a:rPr lang="en-US" sz="1400" dirty="0"/>
              <a:t> 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AC065C-F183-4B75-98D6-514574DEC7DD}"/>
              </a:ext>
            </a:extLst>
          </p:cNvPr>
          <p:cNvSpPr txBox="1"/>
          <p:nvPr/>
        </p:nvSpPr>
        <p:spPr>
          <a:xfrm>
            <a:off x="1572935" y="6308522"/>
            <a:ext cx="550317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Embedded test data visualized with UMAP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 dirty="0">
                <a:ln>
                  <a:noFill/>
                </a:ln>
                <a:solidFill>
                  <a:srgbClr val="202124"/>
                </a:solidFill>
                <a:uFillTx/>
                <a:latin typeface="Roboto"/>
                <a:ea typeface="Proxima Nova Rg"/>
                <a:cs typeface="Proxima Nova Rg"/>
                <a:sym typeface="Proxima Nova Rg"/>
              </a:rPr>
              <a:t>	using 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r>
              <a:rPr lang="en-US" sz="1600" b="0" i="0" dirty="0">
                <a:effectLst/>
                <a:latin typeface="Roboto"/>
                <a:hlinkClick r:id="rId4"/>
              </a:rPr>
              <a:t>https://projector.tensorflow.org/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</p:spTree>
    <p:extLst>
      <p:ext uri="{BB962C8B-B14F-4D97-AF65-F5344CB8AC3E}">
        <p14:creationId xmlns:p14="http://schemas.microsoft.com/office/powerpoint/2010/main" val="137856368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Analyze each cla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Analyze each class</a:t>
            </a:r>
          </a:p>
        </p:txBody>
      </p:sp>
      <p:sp>
        <p:nvSpPr>
          <p:cNvPr id="9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4" y="1474095"/>
            <a:ext cx="7415821" cy="50978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64628-173B-4EF4-9FEF-96876C647B73}"/>
              </a:ext>
            </a:extLst>
          </p:cNvPr>
          <p:cNvSpPr txBox="1"/>
          <p:nvPr/>
        </p:nvSpPr>
        <p:spPr>
          <a:xfrm>
            <a:off x="1765882" y="6462173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763" name="data_example.png" descr="data_exam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12" y="1669600"/>
            <a:ext cx="5294483" cy="3906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21" y="4694464"/>
            <a:ext cx="2848052" cy="820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01" y="1808065"/>
            <a:ext cx="2008293" cy="274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C0CE9-39C3-44C0-9CA1-CFC6111DD076}"/>
              </a:ext>
            </a:extLst>
          </p:cNvPr>
          <p:cNvSpPr txBox="1"/>
          <p:nvPr/>
        </p:nvSpPr>
        <p:spPr>
          <a:xfrm>
            <a:off x="1990644" y="6490447"/>
            <a:ext cx="480059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http://vision.cs.utexas.edu/projects/finegrained/utzap50k/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ransfer Learning"/>
          <p:cNvSpPr txBox="1">
            <a:spLocks noGrp="1"/>
          </p:cNvSpPr>
          <p:nvPr>
            <p:ph type="title"/>
          </p:nvPr>
        </p:nvSpPr>
        <p:spPr>
          <a:xfrm>
            <a:off x="762000" y="2526131"/>
            <a:ext cx="6762750" cy="1715669"/>
          </a:xfrm>
          <a:prstGeom prst="rect">
            <a:avLst/>
          </a:prstGeom>
        </p:spPr>
        <p:txBody>
          <a:bodyPr/>
          <a:lstStyle/>
          <a:p>
            <a:r>
              <a:t>Transfer Learning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Transfer Learning</a:t>
            </a:r>
          </a:p>
        </p:txBody>
      </p:sp>
      <p:sp>
        <p:nvSpPr>
          <p:cNvPr id="7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771" name="Screen Shot 2021-04-16 at 5.50.35 PM.png" descr="Screen Shot 2021-04-16 at 5.50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12" y="1644312"/>
            <a:ext cx="8045376" cy="4189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Xce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Xception</a:t>
            </a:r>
          </a:p>
        </p:txBody>
      </p:sp>
      <p:sp>
        <p:nvSpPr>
          <p:cNvPr id="7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7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56" y="1643769"/>
            <a:ext cx="7634442" cy="398364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Rectangle"/>
          <p:cNvSpPr/>
          <p:nvPr/>
        </p:nvSpPr>
        <p:spPr>
          <a:xfrm>
            <a:off x="767331" y="2051215"/>
            <a:ext cx="7608889" cy="361998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5B468-B222-46F2-A5BD-898CAEF07FE4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Table 1: Description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Xce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Xception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6" y="1411792"/>
            <a:ext cx="7686577" cy="493867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07C8CC-C637-4746-9EF0-AE1D4511AAE4}"/>
              </a:ext>
            </a:extLst>
          </p:cNvPr>
          <p:cNvSpPr txBox="1"/>
          <p:nvPr/>
        </p:nvSpPr>
        <p:spPr>
          <a:xfrm>
            <a:off x="1739325" y="6446941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Xce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Implementation</a:t>
            </a:r>
            <a:endParaRPr dirty="0"/>
          </a:p>
        </p:txBody>
      </p:sp>
      <p:sp>
        <p:nvSpPr>
          <p:cNvPr id="7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3060D8-BB32-480A-84A6-72B7438E0A91}"/>
              </a:ext>
            </a:extLst>
          </p:cNvPr>
          <p:cNvGrpSpPr/>
          <p:nvPr/>
        </p:nvGrpSpPr>
        <p:grpSpPr>
          <a:xfrm>
            <a:off x="527832" y="1870109"/>
            <a:ext cx="4218492" cy="936312"/>
            <a:chOff x="527832" y="1675799"/>
            <a:chExt cx="4218492" cy="936312"/>
          </a:xfrm>
        </p:grpSpPr>
        <p:sp>
          <p:nvSpPr>
            <p:cNvPr id="785" name="Rectangle"/>
            <p:cNvSpPr/>
            <p:nvPr/>
          </p:nvSpPr>
          <p:spPr>
            <a:xfrm>
              <a:off x="3927581" y="1918741"/>
              <a:ext cx="818743" cy="404552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r>
                <a:rPr lang="en-US" dirty="0"/>
                <a:t>G.A.B</a:t>
              </a:r>
              <a:endParaRPr dirty="0"/>
            </a:p>
          </p:txBody>
        </p:sp>
        <p:sp>
          <p:nvSpPr>
            <p:cNvPr id="789" name="Rectangle"/>
            <p:cNvSpPr/>
            <p:nvPr/>
          </p:nvSpPr>
          <p:spPr>
            <a:xfrm>
              <a:off x="2187061" y="1941680"/>
              <a:ext cx="1152197" cy="404550"/>
            </a:xfrm>
            <a:prstGeom prst="rect">
              <a:avLst/>
            </a:prstGeom>
            <a:solidFill>
              <a:schemeClr val="accent4">
                <a:lumOff val="2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r>
                <a:rPr lang="en-US" sz="1200" dirty="0" err="1"/>
                <a:t>Xception</a:t>
              </a:r>
              <a:endParaRPr sz="1200" dirty="0"/>
            </a:p>
          </p:txBody>
        </p:sp>
        <p:sp>
          <p:nvSpPr>
            <p:cNvPr id="799" name="Line"/>
            <p:cNvSpPr/>
            <p:nvPr/>
          </p:nvSpPr>
          <p:spPr>
            <a:xfrm>
              <a:off x="1727119" y="2145035"/>
              <a:ext cx="394088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D1ECD09B-AB6C-460C-90AD-A27ACF415745}"/>
                </a:ext>
              </a:extLst>
            </p:cNvPr>
            <p:cNvSpPr/>
            <p:nvPr/>
          </p:nvSpPr>
          <p:spPr>
            <a:xfrm>
              <a:off x="3391871" y="2144402"/>
              <a:ext cx="394088" cy="0"/>
            </a:xfrm>
            <a:prstGeom prst="line">
              <a:avLst/>
            </a:prstGeom>
            <a:ln w="12700">
              <a:solidFill>
                <a:srgbClr val="000000"/>
              </a:solidFill>
              <a:miter/>
              <a:headEnd type="none" w="med" len="med"/>
              <a:tailEnd type="triangle" w="med" len="med"/>
            </a:ln>
          </p:spPr>
          <p:txBody>
            <a:bodyPr lIns="45719" rIns="45719"/>
            <a:lstStyle/>
            <a:p>
              <a:endParaRPr dirty="0"/>
            </a:p>
          </p:txBody>
        </p:sp>
        <p:pic>
          <p:nvPicPr>
            <p:cNvPr id="64" name="data_example.png" descr="data_example.png">
              <a:extLst>
                <a:ext uri="{FF2B5EF4-FFF2-40B4-BE49-F238E27FC236}">
                  <a16:creationId xmlns:a16="http://schemas.microsoft.com/office/drawing/2014/main" id="{680D24CC-C933-4346-BCBE-EFDA7B75C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033" r="78296"/>
            <a:stretch/>
          </p:blipFill>
          <p:spPr>
            <a:xfrm>
              <a:off x="527832" y="1675799"/>
              <a:ext cx="1199287" cy="93631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9" name="Line">
            <a:extLst>
              <a:ext uri="{FF2B5EF4-FFF2-40B4-BE49-F238E27FC236}">
                <a16:creationId xmlns:a16="http://schemas.microsoft.com/office/drawing/2014/main" id="{951B1515-E752-4EB4-98F5-E21AB4EB739A}"/>
              </a:ext>
            </a:extLst>
          </p:cNvPr>
          <p:cNvSpPr/>
          <p:nvPr/>
        </p:nvSpPr>
        <p:spPr>
          <a:xfrm>
            <a:off x="4911285" y="2353211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0" name="Output / Classes">
            <a:extLst>
              <a:ext uri="{FF2B5EF4-FFF2-40B4-BE49-F238E27FC236}">
                <a16:creationId xmlns:a16="http://schemas.microsoft.com/office/drawing/2014/main" id="{6667D916-ACBA-49B6-B587-653B40BDCCE8}"/>
              </a:ext>
            </a:extLst>
          </p:cNvPr>
          <p:cNvSpPr txBox="1"/>
          <p:nvPr/>
        </p:nvSpPr>
        <p:spPr>
          <a:xfrm>
            <a:off x="6869598" y="2185571"/>
            <a:ext cx="592717" cy="261610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/>
            </a:lvl1pPr>
          </a:lstStyle>
          <a:p>
            <a:r>
              <a:rPr lang="en-US" sz="1100" dirty="0" err="1"/>
              <a:t>softmax</a:t>
            </a:r>
            <a:endParaRPr sz="1100" dirty="0"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AC4FF290-60AE-4790-B1AB-8114D5B51787}"/>
              </a:ext>
            </a:extLst>
          </p:cNvPr>
          <p:cNvSpPr/>
          <p:nvPr/>
        </p:nvSpPr>
        <p:spPr>
          <a:xfrm>
            <a:off x="7509006" y="2307527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C2C010BC-100D-4A7A-ABB1-9828E5DEA05F}"/>
              </a:ext>
            </a:extLst>
          </p:cNvPr>
          <p:cNvSpPr/>
          <p:nvPr/>
        </p:nvSpPr>
        <p:spPr>
          <a:xfrm>
            <a:off x="6443981" y="2303681"/>
            <a:ext cx="366741" cy="0"/>
          </a:xfrm>
          <a:prstGeom prst="line">
            <a:avLst/>
          </a:prstGeom>
          <a:ln w="12700">
            <a:solidFill>
              <a:srgbClr val="000000"/>
            </a:solidFill>
            <a:miter/>
            <a:headEnd type="none" w="med" len="med"/>
            <a:tailEnd type="triangle" w="med" len="med"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4E1121-A8F2-4939-B171-1D528BD724A8}"/>
              </a:ext>
            </a:extLst>
          </p:cNvPr>
          <p:cNvGrpSpPr/>
          <p:nvPr/>
        </p:nvGrpSpPr>
        <p:grpSpPr>
          <a:xfrm>
            <a:off x="5590290" y="1612685"/>
            <a:ext cx="818743" cy="1470653"/>
            <a:chOff x="5232585" y="1299216"/>
            <a:chExt cx="818743" cy="1470653"/>
          </a:xfrm>
        </p:grpSpPr>
        <p:sp>
          <p:nvSpPr>
            <p:cNvPr id="54" name="Rectangle">
              <a:extLst>
                <a:ext uri="{FF2B5EF4-FFF2-40B4-BE49-F238E27FC236}">
                  <a16:creationId xmlns:a16="http://schemas.microsoft.com/office/drawing/2014/main" id="{541A78B3-9D95-40A1-84FE-24E584400E82}"/>
                </a:ext>
              </a:extLst>
            </p:cNvPr>
            <p:cNvSpPr/>
            <p:nvPr/>
          </p:nvSpPr>
          <p:spPr>
            <a:xfrm>
              <a:off x="5232585" y="1299216"/>
              <a:ext cx="818743" cy="1470653"/>
            </a:xfrm>
            <a:prstGeom prst="rect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endParaRPr sz="9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39A1B39-42FC-4E4B-9BFF-EB5218ADB4C2}"/>
                </a:ext>
              </a:extLst>
            </p:cNvPr>
            <p:cNvSpPr/>
            <p:nvPr/>
          </p:nvSpPr>
          <p:spPr>
            <a:xfrm>
              <a:off x="5317305" y="1336611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shoes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33401E-88E4-4D72-9CC3-01C59CEF4F52}"/>
                </a:ext>
              </a:extLst>
            </p:cNvPr>
            <p:cNvSpPr/>
            <p:nvPr/>
          </p:nvSpPr>
          <p:spPr>
            <a:xfrm>
              <a:off x="5303837" y="1693490"/>
              <a:ext cx="63525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sandals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CC3DB1A-1753-4D72-BB44-4929E2C5E9C9}"/>
                </a:ext>
              </a:extLst>
            </p:cNvPr>
            <p:cNvSpPr/>
            <p:nvPr/>
          </p:nvSpPr>
          <p:spPr>
            <a:xfrm>
              <a:off x="5320475" y="2058955"/>
              <a:ext cx="61239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slippers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40E411D-B384-4E17-B744-2323E48EC4E4}"/>
                </a:ext>
              </a:extLst>
            </p:cNvPr>
            <p:cNvSpPr/>
            <p:nvPr/>
          </p:nvSpPr>
          <p:spPr>
            <a:xfrm>
              <a:off x="5331905" y="2420905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boots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61A60C-0EE3-4A85-B0DA-ECA5A0385258}"/>
              </a:ext>
            </a:extLst>
          </p:cNvPr>
          <p:cNvGrpSpPr/>
          <p:nvPr/>
        </p:nvGrpSpPr>
        <p:grpSpPr>
          <a:xfrm>
            <a:off x="7970247" y="1612685"/>
            <a:ext cx="818743" cy="1470653"/>
            <a:chOff x="5232585" y="1299216"/>
            <a:chExt cx="818743" cy="1470653"/>
          </a:xfrm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9B72FBBA-3F36-47AF-BC22-E965C2ABEB3B}"/>
                </a:ext>
              </a:extLst>
            </p:cNvPr>
            <p:cNvSpPr/>
            <p:nvPr/>
          </p:nvSpPr>
          <p:spPr>
            <a:xfrm>
              <a:off x="5232585" y="1299216"/>
              <a:ext cx="818743" cy="1470653"/>
            </a:xfrm>
            <a:prstGeom prst="rect">
              <a:avLst/>
            </a:prstGeom>
            <a:solidFill>
              <a:schemeClr val="accent3">
                <a:satOff val="-34511"/>
                <a:lumOff val="30784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/>
              <a:endParaRPr sz="9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758BEA5-E27B-40AD-A4DE-C06A22F6D67F}"/>
                </a:ext>
              </a:extLst>
            </p:cNvPr>
            <p:cNvSpPr/>
            <p:nvPr/>
          </p:nvSpPr>
          <p:spPr>
            <a:xfrm>
              <a:off x="5317305" y="1336611"/>
              <a:ext cx="601980" cy="302952"/>
            </a:xfrm>
            <a:prstGeom prst="ellipse">
              <a:avLst/>
            </a:prstGeom>
            <a:solidFill>
              <a:schemeClr val="tx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shoes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8F8F32F-8F27-46CD-929D-29C55C876CE4}"/>
                </a:ext>
              </a:extLst>
            </p:cNvPr>
            <p:cNvSpPr/>
            <p:nvPr/>
          </p:nvSpPr>
          <p:spPr>
            <a:xfrm>
              <a:off x="5303837" y="1693490"/>
              <a:ext cx="63525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sandals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276BAC-74E9-4401-BEC3-638E4833DDB2}"/>
                </a:ext>
              </a:extLst>
            </p:cNvPr>
            <p:cNvSpPr/>
            <p:nvPr/>
          </p:nvSpPr>
          <p:spPr>
            <a:xfrm>
              <a:off x="5320475" y="2058955"/>
              <a:ext cx="612396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slippers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449778-2046-43F5-B26B-07CCF044F5AC}"/>
                </a:ext>
              </a:extLst>
            </p:cNvPr>
            <p:cNvSpPr/>
            <p:nvPr/>
          </p:nvSpPr>
          <p:spPr>
            <a:xfrm>
              <a:off x="5331905" y="2420905"/>
              <a:ext cx="601980" cy="3029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 boots</a:t>
              </a:r>
              <a:endParaRPr kumimoji="0" 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E7918FF-7AA1-4410-9464-7AB1115467DB}"/>
              </a:ext>
            </a:extLst>
          </p:cNvPr>
          <p:cNvSpPr txBox="1"/>
          <p:nvPr/>
        </p:nvSpPr>
        <p:spPr>
          <a:xfrm>
            <a:off x="5729740" y="1336451"/>
            <a:ext cx="79102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scores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08A7C7-8298-4448-8170-B6BAA130A7DC}"/>
              </a:ext>
            </a:extLst>
          </p:cNvPr>
          <p:cNvSpPr txBox="1"/>
          <p:nvPr/>
        </p:nvSpPr>
        <p:spPr>
          <a:xfrm>
            <a:off x="7941795" y="1336451"/>
            <a:ext cx="113492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Rg"/>
                <a:ea typeface="Proxima Nova Rg"/>
                <a:cs typeface="Proxima Nova Rg"/>
                <a:sym typeface="Proxima Nova Rg"/>
              </a:rPr>
              <a:t>Probabilities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E153E2-AA48-4165-A3F9-501B70F71C25}"/>
              </a:ext>
            </a:extLst>
          </p:cNvPr>
          <p:cNvSpPr/>
          <p:nvPr/>
        </p:nvSpPr>
        <p:spPr>
          <a:xfrm>
            <a:off x="582930" y="1336451"/>
            <a:ext cx="8412480" cy="1996513"/>
          </a:xfrm>
          <a:prstGeom prst="roundRect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B5AB96-0713-49E8-92A7-FDAC0FD4BF6A}"/>
              </a:ext>
            </a:extLst>
          </p:cNvPr>
          <p:cNvSpPr txBox="1"/>
          <p:nvPr/>
        </p:nvSpPr>
        <p:spPr>
          <a:xfrm>
            <a:off x="2398592" y="2557140"/>
            <a:ext cx="88974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2048, 3, 3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C9DBFE-C6FB-4996-985A-AD4B33521E2E}"/>
              </a:ext>
            </a:extLst>
          </p:cNvPr>
          <p:cNvSpPr txBox="1"/>
          <p:nvPr/>
        </p:nvSpPr>
        <p:spPr>
          <a:xfrm>
            <a:off x="4149512" y="2566152"/>
            <a:ext cx="88974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2048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/>
              <a:ea typeface="Proxima Nova Rg"/>
              <a:cs typeface="Proxima Nova Rg"/>
              <a:sym typeface="Proxima Nova Rg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87DA30-2FBD-4494-A880-25CBA91DAD74}"/>
              </a:ext>
            </a:extLst>
          </p:cNvPr>
          <p:cNvSpPr txBox="1"/>
          <p:nvPr/>
        </p:nvSpPr>
        <p:spPr>
          <a:xfrm>
            <a:off x="1572935" y="6308522"/>
            <a:ext cx="55031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Figure X: Description </a:t>
            </a:r>
          </a:p>
        </p:txBody>
      </p:sp>
    </p:spTree>
    <p:extLst>
      <p:ext uri="{BB962C8B-B14F-4D97-AF65-F5344CB8AC3E}">
        <p14:creationId xmlns:p14="http://schemas.microsoft.com/office/powerpoint/2010/main" val="82281955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Rg"/>
            <a:ea typeface="Proxima Nova Rg"/>
            <a:cs typeface="Proxima Nova Rg"/>
            <a:sym typeface="Proxima Nova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1107</Words>
  <Application>Microsoft Office PowerPoint</Application>
  <PresentationFormat>On-screen Show (4:3)</PresentationFormat>
  <Paragraphs>304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Cambria Math</vt:lpstr>
      <vt:lpstr>Helvetica</vt:lpstr>
      <vt:lpstr>Proxima Nova</vt:lpstr>
      <vt:lpstr>Proxima Nova Bold</vt:lpstr>
      <vt:lpstr>Proxima Nova Rg</vt:lpstr>
      <vt:lpstr>Roboto</vt:lpstr>
      <vt:lpstr>Times</vt:lpstr>
      <vt:lpstr>Office Theme</vt:lpstr>
      <vt:lpstr>Investigation of Image Classification based on Transfer Learning and Siamese Network </vt:lpstr>
      <vt:lpstr>Agenda</vt:lpstr>
      <vt:lpstr>Objective</vt:lpstr>
      <vt:lpstr>Dataset</vt:lpstr>
      <vt:lpstr>Transfer Learning</vt:lpstr>
      <vt:lpstr>Transfer Learning</vt:lpstr>
      <vt:lpstr>Xception</vt:lpstr>
      <vt:lpstr>Xception</vt:lpstr>
      <vt:lpstr>Implementation</vt:lpstr>
      <vt:lpstr>Implementation</vt:lpstr>
      <vt:lpstr>Siamese Network</vt:lpstr>
      <vt:lpstr>Siamese Network</vt:lpstr>
      <vt:lpstr>Siamese Network</vt:lpstr>
      <vt:lpstr>Typical CNN Architecture</vt:lpstr>
      <vt:lpstr>Contrastive Loss</vt:lpstr>
      <vt:lpstr>Contrastive Loss</vt:lpstr>
      <vt:lpstr>Contrastive Loss Function</vt:lpstr>
      <vt:lpstr>Triplet Loss</vt:lpstr>
      <vt:lpstr>Triplet Loss</vt:lpstr>
      <vt:lpstr>Triplet Loss Function</vt:lpstr>
      <vt:lpstr>Triplet Loss</vt:lpstr>
      <vt:lpstr>Triplet Mining</vt:lpstr>
      <vt:lpstr>Implementation</vt:lpstr>
      <vt:lpstr>Pairs</vt:lpstr>
      <vt:lpstr>Implementation</vt:lpstr>
      <vt:lpstr>Evaluation</vt:lpstr>
      <vt:lpstr>Evaluation – old run</vt:lpstr>
      <vt:lpstr>Evaluation – new run</vt:lpstr>
      <vt:lpstr>Transfer Learning</vt:lpstr>
      <vt:lpstr>Contrastive Loss</vt:lpstr>
      <vt:lpstr>Comparison of Transfer Learning</vt:lpstr>
      <vt:lpstr>Comparison of Siamese Network</vt:lpstr>
      <vt:lpstr>Comparison best models</vt:lpstr>
      <vt:lpstr>Comparison best models</vt:lpstr>
      <vt:lpstr>Analyze each class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of Image Classification based on Transfer Learning and Siamese Network </dc:title>
  <cp:lastModifiedBy>Almudaifer, Abdullateef Ibrahim</cp:lastModifiedBy>
  <cp:revision>56</cp:revision>
  <dcterms:modified xsi:type="dcterms:W3CDTF">2021-04-21T01:19:45Z</dcterms:modified>
</cp:coreProperties>
</file>